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tiff" ContentType="image/tiff"/>
  <Default Extension="vml" ContentType="application/vnd.openxmlformats-officedocument.vmlDrawin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embeddings/oleObject1.bin" ContentType="application/vnd.openxmlformats-officedocument.oleObject"/>
  <Override PartName="/ppt/embeddings/oleObject2.bin" ContentType="application/vnd.openxmlformats-officedocument.oleObject"/>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embeddings/oleObject3.bin" ContentType="application/vnd.openxmlformats-officedocument.oleObject"/>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embeddings/oleObject4.bin" ContentType="application/vnd.openxmlformats-officedocument.oleObject"/>
  <Override PartName="/ppt/tags/tag10.xml" ContentType="application/vnd.openxmlformats-officedocument.presentationml.tags+xml"/>
  <Override PartName="/ppt/embeddings/oleObject5.bin" ContentType="application/vnd.openxmlformats-officedocument.oleObject"/>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12.xml" ContentType="application/vnd.openxmlformats-officedocument.presentationml.notesSlide+xml"/>
  <Override PartName="/ppt/charts/chart5.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6.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7.xml" ContentType="application/vnd.openxmlformats-officedocument.drawingml.chart+xml"/>
  <Override PartName="/ppt/theme/themeOverride3.xml" ContentType="application/vnd.openxmlformats-officedocument.themeOverride+xml"/>
  <Override PartName="/ppt/charts/chart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1" r:id="rId3"/>
    <p:sldMasterId id="2147483682" r:id="rId4"/>
    <p:sldMasterId id="2147483693" r:id="rId5"/>
    <p:sldMasterId id="2147483708" r:id="rId6"/>
    <p:sldMasterId id="2147483719" r:id="rId7"/>
    <p:sldMasterId id="2147483730" r:id="rId8"/>
  </p:sldMasterIdLst>
  <p:notesMasterIdLst>
    <p:notesMasterId r:id="rId43"/>
  </p:notesMasterIdLst>
  <p:sldIdLst>
    <p:sldId id="257" r:id="rId9"/>
    <p:sldId id="309" r:id="rId10"/>
    <p:sldId id="310" r:id="rId11"/>
    <p:sldId id="311" r:id="rId12"/>
    <p:sldId id="312" r:id="rId13"/>
    <p:sldId id="313" r:id="rId14"/>
    <p:sldId id="314" r:id="rId15"/>
    <p:sldId id="315" r:id="rId16"/>
    <p:sldId id="316" r:id="rId17"/>
    <p:sldId id="317" r:id="rId18"/>
    <p:sldId id="318" r:id="rId19"/>
    <p:sldId id="319" r:id="rId20"/>
    <p:sldId id="320" r:id="rId21"/>
    <p:sldId id="266" r:id="rId22"/>
    <p:sldId id="267" r:id="rId23"/>
    <p:sldId id="268" r:id="rId24"/>
    <p:sldId id="308" r:id="rId25"/>
    <p:sldId id="306" r:id="rId26"/>
    <p:sldId id="307" r:id="rId27"/>
    <p:sldId id="305" r:id="rId28"/>
    <p:sldId id="297" r:id="rId29"/>
    <p:sldId id="296" r:id="rId30"/>
    <p:sldId id="298" r:id="rId31"/>
    <p:sldId id="270" r:id="rId32"/>
    <p:sldId id="301" r:id="rId33"/>
    <p:sldId id="303" r:id="rId34"/>
    <p:sldId id="304" r:id="rId35"/>
    <p:sldId id="302" r:id="rId36"/>
    <p:sldId id="271" r:id="rId37"/>
    <p:sldId id="275" r:id="rId38"/>
    <p:sldId id="278" r:id="rId39"/>
    <p:sldId id="289" r:id="rId40"/>
    <p:sldId id="295" r:id="rId41"/>
    <p:sldId id="294" r:id="rId42"/>
  </p:sldIdLst>
  <p:sldSz cx="9144000" cy="6858000" type="screen4x3"/>
  <p:notesSz cx="6858000" cy="9144000"/>
  <p:defaultTextStyle>
    <a:lvl1pPr defTabSz="457200">
      <a:defRPr>
        <a:solidFill>
          <a:srgbClr val="003663"/>
        </a:solidFill>
        <a:latin typeface="+mn-lt"/>
        <a:ea typeface="+mn-ea"/>
        <a:cs typeface="+mn-cs"/>
        <a:sym typeface="Helvetica Neue"/>
      </a:defRPr>
    </a:lvl1pPr>
    <a:lvl2pPr defTabSz="457200">
      <a:defRPr>
        <a:solidFill>
          <a:srgbClr val="003663"/>
        </a:solidFill>
        <a:latin typeface="+mn-lt"/>
        <a:ea typeface="+mn-ea"/>
        <a:cs typeface="+mn-cs"/>
        <a:sym typeface="Helvetica Neue"/>
      </a:defRPr>
    </a:lvl2pPr>
    <a:lvl3pPr defTabSz="457200">
      <a:defRPr>
        <a:solidFill>
          <a:srgbClr val="003663"/>
        </a:solidFill>
        <a:latin typeface="+mn-lt"/>
        <a:ea typeface="+mn-ea"/>
        <a:cs typeface="+mn-cs"/>
        <a:sym typeface="Helvetica Neue"/>
      </a:defRPr>
    </a:lvl3pPr>
    <a:lvl4pPr defTabSz="457200">
      <a:defRPr>
        <a:solidFill>
          <a:srgbClr val="003663"/>
        </a:solidFill>
        <a:latin typeface="+mn-lt"/>
        <a:ea typeface="+mn-ea"/>
        <a:cs typeface="+mn-cs"/>
        <a:sym typeface="Helvetica Neue"/>
      </a:defRPr>
    </a:lvl4pPr>
    <a:lvl5pPr defTabSz="457200">
      <a:defRPr>
        <a:solidFill>
          <a:srgbClr val="003663"/>
        </a:solidFill>
        <a:latin typeface="+mn-lt"/>
        <a:ea typeface="+mn-ea"/>
        <a:cs typeface="+mn-cs"/>
        <a:sym typeface="Helvetica Neue"/>
      </a:defRPr>
    </a:lvl5pPr>
    <a:lvl6pPr defTabSz="457200">
      <a:defRPr>
        <a:solidFill>
          <a:srgbClr val="003663"/>
        </a:solidFill>
        <a:latin typeface="+mn-lt"/>
        <a:ea typeface="+mn-ea"/>
        <a:cs typeface="+mn-cs"/>
        <a:sym typeface="Helvetica Neue"/>
      </a:defRPr>
    </a:lvl6pPr>
    <a:lvl7pPr defTabSz="457200">
      <a:defRPr>
        <a:solidFill>
          <a:srgbClr val="003663"/>
        </a:solidFill>
        <a:latin typeface="+mn-lt"/>
        <a:ea typeface="+mn-ea"/>
        <a:cs typeface="+mn-cs"/>
        <a:sym typeface="Helvetica Neue"/>
      </a:defRPr>
    </a:lvl7pPr>
    <a:lvl8pPr defTabSz="457200">
      <a:defRPr>
        <a:solidFill>
          <a:srgbClr val="003663"/>
        </a:solidFill>
        <a:latin typeface="+mn-lt"/>
        <a:ea typeface="+mn-ea"/>
        <a:cs typeface="+mn-cs"/>
        <a:sym typeface="Helvetica Neue"/>
      </a:defRPr>
    </a:lvl8pPr>
    <a:lvl9pPr defTabSz="457200">
      <a:defRPr>
        <a:solidFill>
          <a:srgbClr val="003663"/>
        </a:solidFill>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003663"/>
        </a:fontRef>
        <a:srgbClr val="003663"/>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D9E0"/>
          </a:solidFill>
        </a:fill>
      </a:tcStyle>
    </a:wholeTbl>
    <a:band2H>
      <a:tcTxStyle/>
      <a:tcStyle>
        <a:tcBdr/>
        <a:fill>
          <a:solidFill>
            <a:srgbClr val="E6EDF0"/>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88A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88A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88A3"/>
          </a:solidFill>
        </a:fill>
      </a:tcStyle>
    </a:firstRow>
  </a:tblStyle>
  <a:tblStyle styleId="{C7B018BB-80A7-4F77-B60F-C8B233D01FF8}" styleName="">
    <a:tblBg/>
    <a:wholeTbl>
      <a:tcTxStyle b="on" i="on">
        <a:fontRef idx="minor">
          <a:srgbClr val="003663"/>
        </a:fontRef>
        <a:srgbClr val="003663"/>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EBCD"/>
          </a:solidFill>
        </a:fill>
      </a:tcStyle>
    </a:wholeTbl>
    <a:band2H>
      <a:tcTxStyle/>
      <a:tcStyle>
        <a:tcBdr/>
        <a:fill>
          <a:solidFill>
            <a:srgbClr val="EEF5E8"/>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2C83E"/>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2C83E"/>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2C83E"/>
          </a:solidFill>
        </a:fill>
      </a:tcStyle>
    </a:firstRow>
  </a:tblStyle>
  <a:tblStyle styleId="{EEE7283C-3CF3-47DC-8721-378D4A62B228}" styleName="">
    <a:tblBg/>
    <a:wholeTbl>
      <a:tcTxStyle b="on" i="on">
        <a:fontRef idx="minor">
          <a:srgbClr val="003663"/>
        </a:fontRef>
        <a:srgbClr val="003663"/>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CD2"/>
          </a:solidFill>
        </a:fill>
      </a:tcStyle>
    </a:wholeTbl>
    <a:band2H>
      <a:tcTxStyle/>
      <a:tcStyle>
        <a:tcBdr/>
        <a:fill>
          <a:solidFill>
            <a:srgbClr val="E6E7EA"/>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366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366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3663"/>
          </a:solidFill>
        </a:fill>
      </a:tcStyle>
    </a:firstRow>
  </a:tblStyle>
  <a:tblStyle styleId="{CF821DB8-F4EB-4A41-A1BA-3FCAFE7338EE}" styleName="">
    <a:tblBg/>
    <a:wholeTbl>
      <a:tcTxStyle b="on" i="on">
        <a:fontRef idx="minor">
          <a:srgbClr val="003663"/>
        </a:fontRef>
        <a:srgbClr val="00366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88A3"/>
          </a:solidFill>
        </a:fill>
      </a:tcStyle>
    </a:firstCol>
    <a:lastRow>
      <a:tcTxStyle b="on" i="on">
        <a:fontRef idx="minor">
          <a:srgbClr val="003663"/>
        </a:fontRef>
        <a:srgbClr val="003663"/>
      </a:tcTxStyle>
      <a:tcStyle>
        <a:tcBdr>
          <a:left>
            <a:ln w="12700" cap="flat">
              <a:noFill/>
              <a:miter lim="400000"/>
            </a:ln>
          </a:left>
          <a:right>
            <a:ln w="12700" cap="flat">
              <a:noFill/>
              <a:miter lim="400000"/>
            </a:ln>
          </a:right>
          <a:top>
            <a:ln w="50800" cap="flat">
              <a:solidFill>
                <a:srgbClr val="003663"/>
              </a:solidFill>
              <a:prstDash val="solid"/>
              <a:bevel/>
            </a:ln>
          </a:top>
          <a:bottom>
            <a:ln w="25400" cap="flat">
              <a:solidFill>
                <a:srgbClr val="003663"/>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003663"/>
              </a:solidFill>
              <a:prstDash val="solid"/>
              <a:bevel/>
            </a:ln>
          </a:top>
          <a:bottom>
            <a:ln w="25400" cap="flat">
              <a:solidFill>
                <a:srgbClr val="003663"/>
              </a:solidFill>
              <a:prstDash val="solid"/>
              <a:bevel/>
            </a:ln>
          </a:bottom>
          <a:insideH>
            <a:ln w="12700" cap="flat">
              <a:noFill/>
              <a:miter lim="400000"/>
            </a:ln>
          </a:insideH>
          <a:insideV>
            <a:ln w="12700" cap="flat">
              <a:noFill/>
              <a:miter lim="400000"/>
            </a:ln>
          </a:insideV>
        </a:tcBdr>
        <a:fill>
          <a:solidFill>
            <a:srgbClr val="0088A3"/>
          </a:solidFill>
        </a:fill>
      </a:tcStyle>
    </a:firstRow>
  </a:tblStyle>
  <a:tblStyle styleId="{33BA23B1-9221-436E-865A-0063620EA4FD}" styleName="">
    <a:tblBg/>
    <a:wholeTbl>
      <a:tcTxStyle b="on" i="on">
        <a:fontRef idx="minor">
          <a:srgbClr val="003663"/>
        </a:fontRef>
        <a:srgbClr val="003663"/>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CD2"/>
          </a:solidFill>
        </a:fill>
      </a:tcStyle>
    </a:wholeTbl>
    <a:band2H>
      <a:tcTxStyle/>
      <a:tcStyle>
        <a:tcBdr/>
        <a:fill>
          <a:solidFill>
            <a:srgbClr val="E6E7EA"/>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366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366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3663"/>
          </a:solidFill>
        </a:fill>
      </a:tcStyle>
    </a:firstRow>
  </a:tblStyle>
  <a:tblStyle styleId="{2708684C-4D16-4618-839F-0558EEFCDFE6}" styleName="">
    <a:tblBg/>
    <a:wholeTbl>
      <a:tcTxStyle b="on" i="on">
        <a:fontRef idx="minor">
          <a:srgbClr val="003663"/>
        </a:fontRef>
        <a:srgbClr val="003663"/>
      </a:tcTxStyle>
      <a:tcStyle>
        <a:tcBdr>
          <a:left>
            <a:ln w="12700" cap="flat">
              <a:solidFill>
                <a:srgbClr val="003663"/>
              </a:solidFill>
              <a:prstDash val="solid"/>
              <a:bevel/>
            </a:ln>
          </a:left>
          <a:right>
            <a:ln w="12700" cap="flat">
              <a:solidFill>
                <a:srgbClr val="003663"/>
              </a:solidFill>
              <a:prstDash val="solid"/>
              <a:bevel/>
            </a:ln>
          </a:right>
          <a:top>
            <a:ln w="12700" cap="flat">
              <a:solidFill>
                <a:srgbClr val="003663"/>
              </a:solidFill>
              <a:prstDash val="solid"/>
              <a:bevel/>
            </a:ln>
          </a:top>
          <a:bottom>
            <a:ln w="12700" cap="flat">
              <a:solidFill>
                <a:srgbClr val="003663"/>
              </a:solidFill>
              <a:prstDash val="solid"/>
              <a:bevel/>
            </a:ln>
          </a:bottom>
          <a:insideH>
            <a:ln w="12700" cap="flat">
              <a:solidFill>
                <a:srgbClr val="003663"/>
              </a:solidFill>
              <a:prstDash val="solid"/>
              <a:bevel/>
            </a:ln>
          </a:insideH>
          <a:insideV>
            <a:ln w="12700" cap="flat">
              <a:solidFill>
                <a:srgbClr val="003663"/>
              </a:solidFill>
              <a:prstDash val="solid"/>
              <a:bevel/>
            </a:ln>
          </a:insideV>
        </a:tcBdr>
        <a:fill>
          <a:solidFill>
            <a:srgbClr val="003663">
              <a:alpha val="20000"/>
            </a:srgbClr>
          </a:solidFill>
        </a:fill>
      </a:tcStyle>
    </a:wholeTbl>
    <a:band2H>
      <a:tcTxStyle/>
      <a:tcStyle>
        <a:tcBdr/>
        <a:fill>
          <a:solidFill>
            <a:srgbClr val="FFFFFF"/>
          </a:solidFill>
        </a:fill>
      </a:tcStyle>
    </a:band2H>
    <a:firstCol>
      <a:tcTxStyle b="on" i="on">
        <a:fontRef idx="minor">
          <a:srgbClr val="003663"/>
        </a:fontRef>
        <a:srgbClr val="003663"/>
      </a:tcTxStyle>
      <a:tcStyle>
        <a:tcBdr>
          <a:left>
            <a:ln w="12700" cap="flat">
              <a:solidFill>
                <a:srgbClr val="003663"/>
              </a:solidFill>
              <a:prstDash val="solid"/>
              <a:bevel/>
            </a:ln>
          </a:left>
          <a:right>
            <a:ln w="12700" cap="flat">
              <a:solidFill>
                <a:srgbClr val="003663"/>
              </a:solidFill>
              <a:prstDash val="solid"/>
              <a:bevel/>
            </a:ln>
          </a:right>
          <a:top>
            <a:ln w="12700" cap="flat">
              <a:solidFill>
                <a:srgbClr val="003663"/>
              </a:solidFill>
              <a:prstDash val="solid"/>
              <a:bevel/>
            </a:ln>
          </a:top>
          <a:bottom>
            <a:ln w="12700" cap="flat">
              <a:solidFill>
                <a:srgbClr val="003663"/>
              </a:solidFill>
              <a:prstDash val="solid"/>
              <a:bevel/>
            </a:ln>
          </a:bottom>
          <a:insideH>
            <a:ln w="12700" cap="flat">
              <a:solidFill>
                <a:srgbClr val="003663"/>
              </a:solidFill>
              <a:prstDash val="solid"/>
              <a:bevel/>
            </a:ln>
          </a:insideH>
          <a:insideV>
            <a:ln w="12700" cap="flat">
              <a:solidFill>
                <a:srgbClr val="003663"/>
              </a:solidFill>
              <a:prstDash val="solid"/>
              <a:bevel/>
            </a:ln>
          </a:insideV>
        </a:tcBdr>
        <a:fill>
          <a:solidFill>
            <a:srgbClr val="003663">
              <a:alpha val="20000"/>
            </a:srgbClr>
          </a:solidFill>
        </a:fill>
      </a:tcStyle>
    </a:firstCol>
    <a:lastRow>
      <a:tcTxStyle b="on" i="on">
        <a:fontRef idx="minor">
          <a:srgbClr val="003663"/>
        </a:fontRef>
        <a:srgbClr val="003663"/>
      </a:tcTxStyle>
      <a:tcStyle>
        <a:tcBdr>
          <a:left>
            <a:ln w="12700" cap="flat">
              <a:solidFill>
                <a:srgbClr val="003663"/>
              </a:solidFill>
              <a:prstDash val="solid"/>
              <a:bevel/>
            </a:ln>
          </a:left>
          <a:right>
            <a:ln w="12700" cap="flat">
              <a:solidFill>
                <a:srgbClr val="003663"/>
              </a:solidFill>
              <a:prstDash val="solid"/>
              <a:bevel/>
            </a:ln>
          </a:right>
          <a:top>
            <a:ln w="50800" cap="flat">
              <a:solidFill>
                <a:srgbClr val="003663"/>
              </a:solidFill>
              <a:prstDash val="solid"/>
              <a:bevel/>
            </a:ln>
          </a:top>
          <a:bottom>
            <a:ln w="12700" cap="flat">
              <a:solidFill>
                <a:srgbClr val="003663"/>
              </a:solidFill>
              <a:prstDash val="solid"/>
              <a:bevel/>
            </a:ln>
          </a:bottom>
          <a:insideH>
            <a:ln w="12700" cap="flat">
              <a:solidFill>
                <a:srgbClr val="003663"/>
              </a:solidFill>
              <a:prstDash val="solid"/>
              <a:bevel/>
            </a:ln>
          </a:insideH>
          <a:insideV>
            <a:ln w="12700" cap="flat">
              <a:solidFill>
                <a:srgbClr val="003663"/>
              </a:solidFill>
              <a:prstDash val="solid"/>
              <a:bevel/>
            </a:ln>
          </a:insideV>
        </a:tcBdr>
        <a:fill>
          <a:noFill/>
        </a:fill>
      </a:tcStyle>
    </a:lastRow>
    <a:firstRow>
      <a:tcTxStyle b="on" i="on">
        <a:fontRef idx="minor">
          <a:srgbClr val="003663"/>
        </a:fontRef>
        <a:srgbClr val="003663"/>
      </a:tcTxStyle>
      <a:tcStyle>
        <a:tcBdr>
          <a:left>
            <a:ln w="12700" cap="flat">
              <a:solidFill>
                <a:srgbClr val="003663"/>
              </a:solidFill>
              <a:prstDash val="solid"/>
              <a:bevel/>
            </a:ln>
          </a:left>
          <a:right>
            <a:ln w="12700" cap="flat">
              <a:solidFill>
                <a:srgbClr val="003663"/>
              </a:solidFill>
              <a:prstDash val="solid"/>
              <a:bevel/>
            </a:ln>
          </a:right>
          <a:top>
            <a:ln w="12700" cap="flat">
              <a:solidFill>
                <a:srgbClr val="003663"/>
              </a:solidFill>
              <a:prstDash val="solid"/>
              <a:bevel/>
            </a:ln>
          </a:top>
          <a:bottom>
            <a:ln w="25400" cap="flat">
              <a:solidFill>
                <a:srgbClr val="003663"/>
              </a:solidFill>
              <a:prstDash val="solid"/>
              <a:bevel/>
            </a:ln>
          </a:bottom>
          <a:insideH>
            <a:ln w="12700" cap="flat">
              <a:solidFill>
                <a:srgbClr val="003663"/>
              </a:solidFill>
              <a:prstDash val="solid"/>
              <a:bevel/>
            </a:ln>
          </a:insideH>
          <a:insideV>
            <a:ln w="12700" cap="flat">
              <a:solidFill>
                <a:srgbClr val="003663"/>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692" autoAdjust="0"/>
  </p:normalViewPr>
  <p:slideViewPr>
    <p:cSldViewPr>
      <p:cViewPr varScale="1">
        <p:scale>
          <a:sx n="88" d="100"/>
          <a:sy n="88" d="100"/>
        </p:scale>
        <p:origin x="-52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9" Type="http://schemas.openxmlformats.org/officeDocument/2006/relationships/slide" Target="slides/slide1.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8th Grade Math Proficiency</a:t>
            </a:r>
            <a:r>
              <a:rPr lang="en-US" baseline="0" dirty="0"/>
              <a:t> </a:t>
            </a:r>
            <a:r>
              <a:rPr lang="en-US" baseline="0" dirty="0" smtClean="0"/>
              <a:t>Among All Students on SAGE</a:t>
            </a:r>
            <a:endParaRPr lang="en-US" dirty="0"/>
          </a:p>
        </c:rich>
      </c:tx>
      <c:layout/>
      <c:overlay val="0"/>
      <c:spPr>
        <a:noFill/>
        <a:ln>
          <a:noFill/>
        </a:ln>
        <a:effectLst/>
      </c:spPr>
    </c:title>
    <c:autoTitleDeleted val="0"/>
    <c:plotArea>
      <c:layout/>
      <c:barChart>
        <c:barDir val="col"/>
        <c:grouping val="clustered"/>
        <c:varyColors val="0"/>
        <c:ser>
          <c:idx val="0"/>
          <c:order val="0"/>
          <c:tx>
            <c:strRef>
              <c:f>'8th math'!$A$5</c:f>
              <c:strCache>
                <c:ptCount val="1"/>
                <c:pt idx="0">
                  <c:v>2014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'8th math'!$B$4:$D$4</c:f>
              <c:strCache>
                <c:ptCount val="3"/>
                <c:pt idx="0">
                  <c:v>State</c:v>
                </c:pt>
                <c:pt idx="1">
                  <c:v>Granite Park Junior High</c:v>
                </c:pt>
                <c:pt idx="2">
                  <c:v>Kearns Junior High</c:v>
                </c:pt>
              </c:strCache>
            </c:strRef>
          </c:cat>
          <c:val>
            <c:numRef>
              <c:f>'8th math'!$B$5:$D$5</c:f>
              <c:numCache>
                <c:formatCode>0%</c:formatCode>
                <c:ptCount val="3"/>
                <c:pt idx="0">
                  <c:v>0.38</c:v>
                </c:pt>
                <c:pt idx="1">
                  <c:v>0.07</c:v>
                </c:pt>
                <c:pt idx="2">
                  <c:v>0.1</c:v>
                </c:pt>
              </c:numCache>
            </c:numRef>
          </c:val>
        </c:ser>
        <c:ser>
          <c:idx val="1"/>
          <c:order val="1"/>
          <c:tx>
            <c:strRef>
              <c:f>'8th math'!$A$6</c:f>
              <c:strCache>
                <c:ptCount val="1"/>
                <c:pt idx="0">
                  <c:v>2015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'8th math'!$B$4:$D$4</c:f>
              <c:strCache>
                <c:ptCount val="3"/>
                <c:pt idx="0">
                  <c:v>State</c:v>
                </c:pt>
                <c:pt idx="1">
                  <c:v>Granite Park Junior High</c:v>
                </c:pt>
                <c:pt idx="2">
                  <c:v>Kearns Junior High</c:v>
                </c:pt>
              </c:strCache>
            </c:strRef>
          </c:cat>
          <c:val>
            <c:numRef>
              <c:f>'8th math'!$B$6:$D$6</c:f>
              <c:numCache>
                <c:formatCode>0%</c:formatCode>
                <c:ptCount val="3"/>
                <c:pt idx="0">
                  <c:v>0.43</c:v>
                </c:pt>
                <c:pt idx="1">
                  <c:v>0.12</c:v>
                </c:pt>
                <c:pt idx="2">
                  <c:v>0.22</c:v>
                </c:pt>
              </c:numCache>
            </c:numRef>
          </c:val>
        </c:ser>
        <c:dLbls>
          <c:showLegendKey val="0"/>
          <c:showVal val="0"/>
          <c:showCatName val="0"/>
          <c:showSerName val="0"/>
          <c:showPercent val="0"/>
          <c:showBubbleSize val="0"/>
        </c:dLbls>
        <c:gapWidth val="182"/>
        <c:overlap val="-15"/>
        <c:axId val="-2110241640"/>
        <c:axId val="-2110299096"/>
      </c:barChart>
      <c:catAx>
        <c:axId val="-2110241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0299096"/>
        <c:crosses val="autoZero"/>
        <c:auto val="1"/>
        <c:lblAlgn val="ctr"/>
        <c:lblOffset val="100"/>
        <c:noMultiLvlLbl val="0"/>
      </c:catAx>
      <c:valAx>
        <c:axId val="-2110299096"/>
        <c:scaling>
          <c:orientation val="minMax"/>
          <c:max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 Proficient</a:t>
                </a:r>
              </a:p>
            </c:rich>
          </c:tx>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02416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8th Grade Math</a:t>
            </a:r>
            <a:r>
              <a:rPr lang="en-US" baseline="0"/>
              <a:t> Proficiency Among Low Income Students on SAGE</a:t>
            </a:r>
            <a:endParaRPr lang="en-US"/>
          </a:p>
        </c:rich>
      </c:tx>
      <c:layout>
        <c:manualLayout>
          <c:xMode val="edge"/>
          <c:yMode val="edge"/>
          <c:x val="0.13375678040245"/>
          <c:y val="0.0462962962962963"/>
        </c:manualLayout>
      </c:layout>
      <c:overlay val="0"/>
      <c:spPr>
        <a:noFill/>
        <a:ln>
          <a:noFill/>
        </a:ln>
        <a:effectLst/>
      </c:spPr>
    </c:title>
    <c:autoTitleDeleted val="0"/>
    <c:plotArea>
      <c:layout/>
      <c:barChart>
        <c:barDir val="col"/>
        <c:grouping val="clustered"/>
        <c:varyColors val="0"/>
        <c:ser>
          <c:idx val="0"/>
          <c:order val="0"/>
          <c:tx>
            <c:strRef>
              <c:f>'8th math'!$A$19</c:f>
              <c:strCache>
                <c:ptCount val="1"/>
                <c:pt idx="0">
                  <c:v>2014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'8th math'!$C$18:$E$18</c:f>
              <c:strCache>
                <c:ptCount val="3"/>
                <c:pt idx="0">
                  <c:v>Statewide</c:v>
                </c:pt>
                <c:pt idx="1">
                  <c:v>Granite Park Junior High</c:v>
                </c:pt>
                <c:pt idx="2">
                  <c:v>Kearns Junior High</c:v>
                </c:pt>
              </c:strCache>
            </c:strRef>
          </c:cat>
          <c:val>
            <c:numRef>
              <c:f>'8th math'!$C$19:$E$19</c:f>
              <c:numCache>
                <c:formatCode>0%</c:formatCode>
                <c:ptCount val="3"/>
                <c:pt idx="0">
                  <c:v>0.23</c:v>
                </c:pt>
                <c:pt idx="1">
                  <c:v>0.063</c:v>
                </c:pt>
                <c:pt idx="2">
                  <c:v>0.081</c:v>
                </c:pt>
              </c:numCache>
            </c:numRef>
          </c:val>
        </c:ser>
        <c:ser>
          <c:idx val="1"/>
          <c:order val="1"/>
          <c:tx>
            <c:strRef>
              <c:f>'8th math'!$A$20</c:f>
              <c:strCache>
                <c:ptCount val="1"/>
                <c:pt idx="0">
                  <c:v>2015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'8th math'!$C$18:$E$18</c:f>
              <c:strCache>
                <c:ptCount val="3"/>
                <c:pt idx="0">
                  <c:v>Statewide</c:v>
                </c:pt>
                <c:pt idx="1">
                  <c:v>Granite Park Junior High</c:v>
                </c:pt>
                <c:pt idx="2">
                  <c:v>Kearns Junior High</c:v>
                </c:pt>
              </c:strCache>
            </c:strRef>
          </c:cat>
          <c:val>
            <c:numRef>
              <c:f>'8th math'!$C$20:$E$20</c:f>
              <c:numCache>
                <c:formatCode>0%</c:formatCode>
                <c:ptCount val="3"/>
                <c:pt idx="0">
                  <c:v>0.28</c:v>
                </c:pt>
                <c:pt idx="1">
                  <c:v>0.1</c:v>
                </c:pt>
                <c:pt idx="2">
                  <c:v>0.186</c:v>
                </c:pt>
              </c:numCache>
            </c:numRef>
          </c:val>
        </c:ser>
        <c:dLbls>
          <c:showLegendKey val="0"/>
          <c:showVal val="0"/>
          <c:showCatName val="0"/>
          <c:showSerName val="0"/>
          <c:showPercent val="0"/>
          <c:showBubbleSize val="0"/>
        </c:dLbls>
        <c:gapWidth val="182"/>
        <c:overlap val="-15"/>
        <c:axId val="-2110540072"/>
        <c:axId val="-2110552888"/>
      </c:barChart>
      <c:catAx>
        <c:axId val="-2110540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0552888"/>
        <c:crosses val="autoZero"/>
        <c:auto val="1"/>
        <c:lblAlgn val="ctr"/>
        <c:lblOffset val="100"/>
        <c:noMultiLvlLbl val="0"/>
      </c:catAx>
      <c:valAx>
        <c:axId val="-2110552888"/>
        <c:scaling>
          <c:orientation val="minMax"/>
          <c:max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a:t>
                </a:r>
                <a:r>
                  <a:rPr lang="en-US" baseline="0"/>
                  <a:t> Proficient</a:t>
                </a:r>
                <a:endParaRPr lang="en-US"/>
              </a:p>
            </c:rich>
          </c:tx>
          <c:layout/>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05400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90006081672204"/>
          <c:y val="0.176308456050811"/>
          <c:w val="0.809633830883667"/>
          <c:h val="0.727510399789069"/>
        </c:manualLayout>
      </c:layout>
      <c:barChart>
        <c:barDir val="col"/>
        <c:grouping val="stacked"/>
        <c:varyColors val="0"/>
        <c:ser>
          <c:idx val="0"/>
          <c:order val="0"/>
          <c:tx>
            <c:strRef>
              <c:f>Sheet1!$A$2</c:f>
              <c:strCache>
                <c:ptCount val="1"/>
                <c:pt idx="0">
                  <c:v>County Average (73% eco-dis)</c:v>
                </c:pt>
              </c:strCache>
            </c:strRef>
          </c:tx>
          <c:spPr>
            <a:solidFill>
              <a:schemeClr val="accent1"/>
            </a:solidFill>
            <a:effectLst/>
          </c:spPr>
          <c:invertIfNegative val="0"/>
          <c:cat>
            <c:strRef>
              <c:f>Sheet1!$B$1:$L$1</c:f>
              <c:strCache>
                <c:ptCount val="11"/>
                <c:pt idx="0">
                  <c:v>% of Eligible PreK4 Students Enrolled</c:v>
                </c:pt>
                <c:pt idx="1">
                  <c:v>K Ready</c:v>
                </c:pt>
                <c:pt idx="2">
                  <c:v>3rd Reading</c:v>
                </c:pt>
                <c:pt idx="3">
                  <c:v>4th Math</c:v>
                </c:pt>
                <c:pt idx="4">
                  <c:v>8th Science</c:v>
                </c:pt>
                <c:pt idx="5">
                  <c:v>Algebra 1</c:v>
                </c:pt>
                <c:pt idx="6">
                  <c:v>College Ready</c:v>
                </c:pt>
                <c:pt idx="7">
                  <c:v>Graduation Rate</c:v>
                </c:pt>
                <c:pt idx="8">
                  <c:v>PS Enrollment</c:v>
                </c:pt>
                <c:pt idx="9">
                  <c:v>PS 1st Yr Persistence</c:v>
                </c:pt>
                <c:pt idx="10">
                  <c:v>PS 6-Yr Completion</c:v>
                </c:pt>
              </c:strCache>
            </c:strRef>
          </c:cat>
          <c:val>
            <c:numRef>
              <c:f>Sheet1!$B$2:$L$2</c:f>
              <c:numCache>
                <c:formatCode>0%</c:formatCode>
                <c:ptCount val="11"/>
                <c:pt idx="0">
                  <c:v>0.8248</c:v>
                </c:pt>
                <c:pt idx="1">
                  <c:v>0.55</c:v>
                </c:pt>
                <c:pt idx="2">
                  <c:v>0.36</c:v>
                </c:pt>
                <c:pt idx="3">
                  <c:v>0.32</c:v>
                </c:pt>
                <c:pt idx="4">
                  <c:v>0.35</c:v>
                </c:pt>
                <c:pt idx="5">
                  <c:v>0.32</c:v>
                </c:pt>
                <c:pt idx="6">
                  <c:v>0.14</c:v>
                </c:pt>
                <c:pt idx="7">
                  <c:v>0.83</c:v>
                </c:pt>
                <c:pt idx="8">
                  <c:v>0.62</c:v>
                </c:pt>
                <c:pt idx="9">
                  <c:v>0.48</c:v>
                </c:pt>
                <c:pt idx="10">
                  <c:v>0.3</c:v>
                </c:pt>
              </c:numCache>
            </c:numRef>
          </c:val>
        </c:ser>
        <c:dLbls>
          <c:showLegendKey val="0"/>
          <c:showVal val="0"/>
          <c:showCatName val="0"/>
          <c:showSerName val="0"/>
          <c:showPercent val="0"/>
          <c:showBubbleSize val="0"/>
        </c:dLbls>
        <c:gapWidth val="15"/>
        <c:overlap val="100"/>
        <c:axId val="2061604936"/>
        <c:axId val="-2141732200"/>
      </c:barChart>
      <c:catAx>
        <c:axId val="2061604936"/>
        <c:scaling>
          <c:orientation val="minMax"/>
        </c:scaling>
        <c:delete val="1"/>
        <c:axPos val="b"/>
        <c:numFmt formatCode="General" sourceLinked="0"/>
        <c:majorTickMark val="out"/>
        <c:minorTickMark val="none"/>
        <c:tickLblPos val="nextTo"/>
        <c:crossAx val="-2141732200"/>
        <c:crossesAt val="0.0"/>
        <c:auto val="1"/>
        <c:lblAlgn val="ctr"/>
        <c:lblOffset val="100"/>
        <c:noMultiLvlLbl val="0"/>
      </c:catAx>
      <c:valAx>
        <c:axId val="-2141732200"/>
        <c:scaling>
          <c:orientation val="minMax"/>
          <c:max val="1.0"/>
          <c:min val="0.0"/>
        </c:scaling>
        <c:delete val="0"/>
        <c:axPos val="l"/>
        <c:numFmt formatCode="0%" sourceLinked="1"/>
        <c:majorTickMark val="out"/>
        <c:minorTickMark val="none"/>
        <c:tickLblPos val="nextTo"/>
        <c:spPr>
          <a:ln>
            <a:noFill/>
          </a:ln>
        </c:spPr>
        <c:txPr>
          <a:bodyPr/>
          <a:lstStyle/>
          <a:p>
            <a:pPr>
              <a:defRPr sz="1100">
                <a:latin typeface="Verdana"/>
                <a:cs typeface="Verdana"/>
              </a:defRPr>
            </a:pPr>
            <a:endParaRPr lang="en-US"/>
          </a:p>
        </c:txPr>
        <c:crossAx val="2061604936"/>
        <c:crosses val="autoZero"/>
        <c:crossBetween val="between"/>
        <c:majorUnit val="0.2"/>
        <c:minorUnit val="0.1"/>
      </c:valAx>
      <c:spPr>
        <a:noFill/>
        <a:ln w="25400">
          <a:noFill/>
        </a:ln>
      </c:spPr>
    </c:plotArea>
    <c:plotVisOnly val="1"/>
    <c:dispBlanksAs val="gap"/>
    <c:showDLblsOverMax val="0"/>
  </c:chart>
  <c:txPr>
    <a:bodyPr/>
    <a:lstStyle/>
    <a:p>
      <a:pPr>
        <a:defRPr sz="1800">
          <a:effectLst/>
          <a:latin typeface="+mj-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90006081672204"/>
          <c:y val="0.176308456050811"/>
          <c:w val="0.809633830883667"/>
          <c:h val="0.727510399789069"/>
        </c:manualLayout>
      </c:layout>
      <c:barChart>
        <c:barDir val="col"/>
        <c:grouping val="stacked"/>
        <c:varyColors val="0"/>
        <c:ser>
          <c:idx val="0"/>
          <c:order val="0"/>
          <c:tx>
            <c:strRef>
              <c:f>Sheet1!$A$2</c:f>
              <c:strCache>
                <c:ptCount val="1"/>
                <c:pt idx="0">
                  <c:v>County Average (73% eco-dis)</c:v>
                </c:pt>
              </c:strCache>
            </c:strRef>
          </c:tx>
          <c:spPr>
            <a:solidFill>
              <a:schemeClr val="accent1"/>
            </a:solidFill>
            <a:effectLst/>
          </c:spPr>
          <c:invertIfNegative val="0"/>
          <c:cat>
            <c:strRef>
              <c:f>Sheet1!$B$1:$L$1</c:f>
              <c:strCache>
                <c:ptCount val="11"/>
                <c:pt idx="0">
                  <c:v>% of Eligible PreK4 Students Enrolled</c:v>
                </c:pt>
                <c:pt idx="1">
                  <c:v>K Ready</c:v>
                </c:pt>
                <c:pt idx="2">
                  <c:v>3rd Reading</c:v>
                </c:pt>
                <c:pt idx="3">
                  <c:v>4th Math</c:v>
                </c:pt>
                <c:pt idx="4">
                  <c:v>8th Science</c:v>
                </c:pt>
                <c:pt idx="5">
                  <c:v>Algebra 1</c:v>
                </c:pt>
                <c:pt idx="6">
                  <c:v>College Ready</c:v>
                </c:pt>
                <c:pt idx="7">
                  <c:v>Graduation Rate</c:v>
                </c:pt>
                <c:pt idx="8">
                  <c:v>PS Enrollment</c:v>
                </c:pt>
                <c:pt idx="9">
                  <c:v>PS 1st Yr Persistence</c:v>
                </c:pt>
                <c:pt idx="10">
                  <c:v>PS 6-Yr Completion</c:v>
                </c:pt>
              </c:strCache>
            </c:strRef>
          </c:cat>
          <c:val>
            <c:numRef>
              <c:f>Sheet1!$B$2:$L$2</c:f>
              <c:numCache>
                <c:formatCode>0%</c:formatCode>
                <c:ptCount val="11"/>
                <c:pt idx="0">
                  <c:v>0.8248</c:v>
                </c:pt>
                <c:pt idx="1">
                  <c:v>0.55</c:v>
                </c:pt>
                <c:pt idx="2">
                  <c:v>0.36</c:v>
                </c:pt>
                <c:pt idx="3">
                  <c:v>0.32</c:v>
                </c:pt>
                <c:pt idx="4">
                  <c:v>0.35</c:v>
                </c:pt>
                <c:pt idx="5">
                  <c:v>0.32</c:v>
                </c:pt>
                <c:pt idx="6">
                  <c:v>0.14</c:v>
                </c:pt>
                <c:pt idx="7">
                  <c:v>0.83</c:v>
                </c:pt>
                <c:pt idx="8">
                  <c:v>0.62</c:v>
                </c:pt>
                <c:pt idx="9">
                  <c:v>0.48</c:v>
                </c:pt>
                <c:pt idx="10">
                  <c:v>0.3</c:v>
                </c:pt>
              </c:numCache>
            </c:numRef>
          </c:val>
        </c:ser>
        <c:dLbls>
          <c:showLegendKey val="0"/>
          <c:showVal val="0"/>
          <c:showCatName val="0"/>
          <c:showSerName val="0"/>
          <c:showPercent val="0"/>
          <c:showBubbleSize val="0"/>
        </c:dLbls>
        <c:gapWidth val="15"/>
        <c:overlap val="100"/>
        <c:axId val="-2141614488"/>
        <c:axId val="2113005784"/>
      </c:barChart>
      <c:catAx>
        <c:axId val="-2141614488"/>
        <c:scaling>
          <c:orientation val="minMax"/>
        </c:scaling>
        <c:delete val="1"/>
        <c:axPos val="b"/>
        <c:numFmt formatCode="General" sourceLinked="0"/>
        <c:majorTickMark val="out"/>
        <c:minorTickMark val="none"/>
        <c:tickLblPos val="nextTo"/>
        <c:crossAx val="2113005784"/>
        <c:crossesAt val="0.0"/>
        <c:auto val="1"/>
        <c:lblAlgn val="ctr"/>
        <c:lblOffset val="100"/>
        <c:noMultiLvlLbl val="0"/>
      </c:catAx>
      <c:valAx>
        <c:axId val="2113005784"/>
        <c:scaling>
          <c:orientation val="minMax"/>
          <c:max val="1.0"/>
          <c:min val="0.0"/>
        </c:scaling>
        <c:delete val="0"/>
        <c:axPos val="l"/>
        <c:numFmt formatCode="0%" sourceLinked="1"/>
        <c:majorTickMark val="out"/>
        <c:minorTickMark val="none"/>
        <c:tickLblPos val="nextTo"/>
        <c:spPr>
          <a:ln>
            <a:noFill/>
          </a:ln>
        </c:spPr>
        <c:txPr>
          <a:bodyPr/>
          <a:lstStyle/>
          <a:p>
            <a:pPr>
              <a:defRPr sz="1100">
                <a:latin typeface="Verdana"/>
                <a:cs typeface="Verdana"/>
              </a:defRPr>
            </a:pPr>
            <a:endParaRPr lang="en-US"/>
          </a:p>
        </c:txPr>
        <c:crossAx val="-2141614488"/>
        <c:crosses val="autoZero"/>
        <c:crossBetween val="between"/>
        <c:majorUnit val="0.2"/>
        <c:minorUnit val="0.1"/>
      </c:valAx>
      <c:spPr>
        <a:noFill/>
        <a:ln w="25400">
          <a:noFill/>
        </a:ln>
      </c:spPr>
    </c:plotArea>
    <c:plotVisOnly val="1"/>
    <c:dispBlanksAs val="gap"/>
    <c:showDLblsOverMax val="0"/>
  </c:chart>
  <c:txPr>
    <a:bodyPr/>
    <a:lstStyle/>
    <a:p>
      <a:pPr>
        <a:defRPr sz="1800">
          <a:effectLst/>
          <a:latin typeface="+mj-lt"/>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90006081672204"/>
          <c:y val="0.176308456050811"/>
          <c:w val="0.809633830883667"/>
          <c:h val="0.727510399789069"/>
        </c:manualLayout>
      </c:layout>
      <c:barChart>
        <c:barDir val="col"/>
        <c:grouping val="stacked"/>
        <c:varyColors val="0"/>
        <c:ser>
          <c:idx val="0"/>
          <c:order val="0"/>
          <c:tx>
            <c:strRef>
              <c:f>Sheet1!$A$2</c:f>
              <c:strCache>
                <c:ptCount val="1"/>
                <c:pt idx="0">
                  <c:v>County Average (73% eco-dis)</c:v>
                </c:pt>
              </c:strCache>
            </c:strRef>
          </c:tx>
          <c:spPr>
            <a:solidFill>
              <a:schemeClr val="accent1"/>
            </a:solidFill>
            <a:effectLst/>
          </c:spPr>
          <c:invertIfNegative val="0"/>
          <c:cat>
            <c:strRef>
              <c:f>Sheet1!$B$1:$L$1</c:f>
              <c:strCache>
                <c:ptCount val="11"/>
                <c:pt idx="0">
                  <c:v>% of Eligible PreK4 Students Enrolled</c:v>
                </c:pt>
                <c:pt idx="1">
                  <c:v>K Ready</c:v>
                </c:pt>
                <c:pt idx="2">
                  <c:v>3rd Reading</c:v>
                </c:pt>
                <c:pt idx="3">
                  <c:v>4th Math</c:v>
                </c:pt>
                <c:pt idx="4">
                  <c:v>8th Science</c:v>
                </c:pt>
                <c:pt idx="5">
                  <c:v>Algebra 1</c:v>
                </c:pt>
                <c:pt idx="6">
                  <c:v>College Ready</c:v>
                </c:pt>
                <c:pt idx="7">
                  <c:v>Graduation Rate</c:v>
                </c:pt>
                <c:pt idx="8">
                  <c:v>PS Enrollment</c:v>
                </c:pt>
                <c:pt idx="9">
                  <c:v>PS 1st Yr Persistence</c:v>
                </c:pt>
                <c:pt idx="10">
                  <c:v>PS 6-Yr Completion</c:v>
                </c:pt>
              </c:strCache>
            </c:strRef>
          </c:cat>
          <c:val>
            <c:numRef>
              <c:f>Sheet1!$B$2:$L$2</c:f>
              <c:numCache>
                <c:formatCode>0%</c:formatCode>
                <c:ptCount val="11"/>
                <c:pt idx="0">
                  <c:v>0.8248</c:v>
                </c:pt>
                <c:pt idx="1">
                  <c:v>0.55</c:v>
                </c:pt>
                <c:pt idx="2">
                  <c:v>0.36</c:v>
                </c:pt>
                <c:pt idx="3">
                  <c:v>0.32</c:v>
                </c:pt>
                <c:pt idx="4">
                  <c:v>0.35</c:v>
                </c:pt>
                <c:pt idx="5">
                  <c:v>0.32</c:v>
                </c:pt>
                <c:pt idx="6">
                  <c:v>0.14</c:v>
                </c:pt>
                <c:pt idx="7">
                  <c:v>0.83</c:v>
                </c:pt>
                <c:pt idx="8">
                  <c:v>0.62</c:v>
                </c:pt>
                <c:pt idx="9">
                  <c:v>0.48</c:v>
                </c:pt>
                <c:pt idx="10">
                  <c:v>0.3</c:v>
                </c:pt>
              </c:numCache>
            </c:numRef>
          </c:val>
        </c:ser>
        <c:dLbls>
          <c:showLegendKey val="0"/>
          <c:showVal val="0"/>
          <c:showCatName val="0"/>
          <c:showSerName val="0"/>
          <c:showPercent val="0"/>
          <c:showBubbleSize val="0"/>
        </c:dLbls>
        <c:gapWidth val="15"/>
        <c:overlap val="100"/>
        <c:axId val="-2139761032"/>
        <c:axId val="-2139661560"/>
      </c:barChart>
      <c:catAx>
        <c:axId val="-2139761032"/>
        <c:scaling>
          <c:orientation val="minMax"/>
        </c:scaling>
        <c:delete val="1"/>
        <c:axPos val="b"/>
        <c:numFmt formatCode="General" sourceLinked="0"/>
        <c:majorTickMark val="out"/>
        <c:minorTickMark val="none"/>
        <c:tickLblPos val="nextTo"/>
        <c:crossAx val="-2139661560"/>
        <c:crossesAt val="0.0"/>
        <c:auto val="1"/>
        <c:lblAlgn val="ctr"/>
        <c:lblOffset val="100"/>
        <c:noMultiLvlLbl val="0"/>
      </c:catAx>
      <c:valAx>
        <c:axId val="-2139661560"/>
        <c:scaling>
          <c:orientation val="minMax"/>
          <c:max val="1.0"/>
          <c:min val="0.0"/>
        </c:scaling>
        <c:delete val="0"/>
        <c:axPos val="l"/>
        <c:numFmt formatCode="0%" sourceLinked="1"/>
        <c:majorTickMark val="out"/>
        <c:minorTickMark val="none"/>
        <c:tickLblPos val="nextTo"/>
        <c:spPr>
          <a:ln>
            <a:noFill/>
          </a:ln>
        </c:spPr>
        <c:txPr>
          <a:bodyPr/>
          <a:lstStyle/>
          <a:p>
            <a:pPr>
              <a:defRPr sz="1100">
                <a:latin typeface="Verdana"/>
                <a:cs typeface="Verdana"/>
              </a:defRPr>
            </a:pPr>
            <a:endParaRPr lang="en-US"/>
          </a:p>
        </c:txPr>
        <c:crossAx val="-2139761032"/>
        <c:crosses val="autoZero"/>
        <c:crossBetween val="between"/>
        <c:majorUnit val="0.2"/>
        <c:minorUnit val="0.1"/>
      </c:valAx>
      <c:spPr>
        <a:noFill/>
        <a:ln w="25400">
          <a:noFill/>
        </a:ln>
      </c:spPr>
    </c:plotArea>
    <c:plotVisOnly val="1"/>
    <c:dispBlanksAs val="gap"/>
    <c:showDLblsOverMax val="0"/>
  </c:chart>
  <c:txPr>
    <a:bodyPr/>
    <a:lstStyle/>
    <a:p>
      <a:pPr>
        <a:defRPr sz="1800">
          <a:effectLst/>
          <a:latin typeface="+mj-lt"/>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90006081672204"/>
          <c:y val="0.176308456050811"/>
          <c:w val="0.809633830883667"/>
          <c:h val="0.727510399789069"/>
        </c:manualLayout>
      </c:layout>
      <c:barChart>
        <c:barDir val="col"/>
        <c:grouping val="clustered"/>
        <c:varyColors val="0"/>
        <c:ser>
          <c:idx val="0"/>
          <c:order val="0"/>
          <c:tx>
            <c:strRef>
              <c:f>Sheet1!$A$2</c:f>
              <c:strCache>
                <c:ptCount val="1"/>
                <c:pt idx="0">
                  <c:v>Change Since 2011-12 in Number of Students Meeting Benchmark</c:v>
                </c:pt>
              </c:strCache>
            </c:strRef>
          </c:tx>
          <c:spPr>
            <a:solidFill>
              <a:schemeClr val="accent3"/>
            </a:solidFill>
            <a:effectLst/>
          </c:spPr>
          <c:invertIfNegative val="0"/>
          <c:dPt>
            <c:idx val="6"/>
            <c:invertIfNegative val="0"/>
            <c:bubble3D val="0"/>
            <c:spPr>
              <a:solidFill>
                <a:schemeClr val="accent2"/>
              </a:solidFill>
              <a:effectLst/>
            </c:spPr>
          </c:dPt>
          <c:dPt>
            <c:idx val="9"/>
            <c:invertIfNegative val="0"/>
            <c:bubble3D val="0"/>
            <c:spPr>
              <a:solidFill>
                <a:srgbClr val="F15827"/>
              </a:solidFill>
              <a:effectLst/>
            </c:spPr>
          </c:dPt>
          <c:dLbls>
            <c:numFmt formatCode="#,##0" sourceLinked="0"/>
            <c:spPr>
              <a:noFill/>
              <a:ln>
                <a:noFill/>
              </a:ln>
              <a:effectLst/>
            </c:spPr>
            <c:txPr>
              <a:bodyPr/>
              <a:lstStyle/>
              <a:p>
                <a:pPr>
                  <a:defRPr sz="1200">
                    <a:solidFill>
                      <a:schemeClr val="tx1"/>
                    </a:solidFill>
                    <a:latin typeface="Verdana"/>
                    <a:cs typeface="Verdana"/>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Sheet1!$B$1:$L$1</c:f>
              <c:strCache>
                <c:ptCount val="11"/>
                <c:pt idx="0">
                  <c:v>Pre-K Enrollment</c:v>
                </c:pt>
                <c:pt idx="1">
                  <c:v>K Ready</c:v>
                </c:pt>
                <c:pt idx="2">
                  <c:v>3rd Reading</c:v>
                </c:pt>
                <c:pt idx="3">
                  <c:v>4th Math</c:v>
                </c:pt>
                <c:pt idx="4">
                  <c:v>8th Science</c:v>
                </c:pt>
                <c:pt idx="5">
                  <c:v>Algebra 1</c:v>
                </c:pt>
                <c:pt idx="6">
                  <c:v>College Ready</c:v>
                </c:pt>
                <c:pt idx="7">
                  <c:v>Graduation Rate</c:v>
                </c:pt>
                <c:pt idx="8">
                  <c:v>PS Enrollment</c:v>
                </c:pt>
                <c:pt idx="9">
                  <c:v>PS 1st Yr Persistence</c:v>
                </c:pt>
                <c:pt idx="10">
                  <c:v>PS 6-Yr Completion</c:v>
                </c:pt>
              </c:strCache>
            </c:strRef>
          </c:cat>
          <c:val>
            <c:numRef>
              <c:f>Sheet1!$B$2:$L$2</c:f>
              <c:numCache>
                <c:formatCode>0.00</c:formatCode>
                <c:ptCount val="11"/>
                <c:pt idx="0">
                  <c:v>1260.0</c:v>
                </c:pt>
                <c:pt idx="1">
                  <c:v>1723.0</c:v>
                </c:pt>
                <c:pt idx="2">
                  <c:v>516.0</c:v>
                </c:pt>
                <c:pt idx="3">
                  <c:v>1046.0</c:v>
                </c:pt>
                <c:pt idx="4">
                  <c:v>2433.0</c:v>
                </c:pt>
                <c:pt idx="5">
                  <c:v>3554.0</c:v>
                </c:pt>
                <c:pt idx="6">
                  <c:v>-132.0</c:v>
                </c:pt>
                <c:pt idx="7">
                  <c:v>3016.0</c:v>
                </c:pt>
                <c:pt idx="8">
                  <c:v>995.0</c:v>
                </c:pt>
                <c:pt idx="9">
                  <c:v>-53.0</c:v>
                </c:pt>
                <c:pt idx="10">
                  <c:v>399.0</c:v>
                </c:pt>
              </c:numCache>
            </c:numRef>
          </c:val>
        </c:ser>
        <c:dLbls>
          <c:showLegendKey val="0"/>
          <c:showVal val="0"/>
          <c:showCatName val="0"/>
          <c:showSerName val="0"/>
          <c:showPercent val="0"/>
          <c:showBubbleSize val="0"/>
        </c:dLbls>
        <c:gapWidth val="15"/>
        <c:axId val="-2063231544"/>
        <c:axId val="-2063289400"/>
      </c:barChart>
      <c:lineChart>
        <c:grouping val="standard"/>
        <c:varyColors val="0"/>
        <c:ser>
          <c:idx val="1"/>
          <c:order val="1"/>
          <c:tx>
            <c:strRef>
              <c:f>Sheet1!$A$3</c:f>
              <c:strCache>
                <c:ptCount val="1"/>
                <c:pt idx="0">
                  <c:v>Change Since 2011-12 in % of Students Meeting Benchmark</c:v>
                </c:pt>
              </c:strCache>
            </c:strRef>
          </c:tx>
          <c:spPr>
            <a:ln>
              <a:solidFill>
                <a:schemeClr val="tx1"/>
              </a:solidFill>
            </a:ln>
          </c:spPr>
          <c:marker>
            <c:symbol val="none"/>
          </c:marker>
          <c:dLbls>
            <c:dLbl>
              <c:idx val="1"/>
              <c:layout>
                <c:manualLayout>
                  <c:x val="-0.0252365864614551"/>
                  <c:y val="-0.02123541188861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265648278541633"/>
                  <c:y val="-0.0424708237772238"/>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0292213106395796"/>
                  <c:y val="-0.0159265589164589"/>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292213106395796"/>
                  <c:y val="-0.0212354118886119"/>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0332060348177041"/>
                  <c:y val="0.02123541188861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0305495520322878"/>
                  <c:y val="-0.0238898383746883"/>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0265647989481904"/>
                  <c:y val="-0.023242328192129"/>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0.0225801036760388"/>
                  <c:y val="-0.0265442648607649"/>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200" i="1">
                    <a:latin typeface="Verdana"/>
                    <a:cs typeface="Verdan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Sheet1!$B$1:$L$1</c:f>
              <c:strCache>
                <c:ptCount val="11"/>
                <c:pt idx="0">
                  <c:v>Pre-K Enrollment</c:v>
                </c:pt>
                <c:pt idx="1">
                  <c:v>K Ready</c:v>
                </c:pt>
                <c:pt idx="2">
                  <c:v>3rd Reading</c:v>
                </c:pt>
                <c:pt idx="3">
                  <c:v>4th Math</c:v>
                </c:pt>
                <c:pt idx="4">
                  <c:v>8th Science</c:v>
                </c:pt>
                <c:pt idx="5">
                  <c:v>Algebra 1</c:v>
                </c:pt>
                <c:pt idx="6">
                  <c:v>College Ready</c:v>
                </c:pt>
                <c:pt idx="7">
                  <c:v>Graduation Rate</c:v>
                </c:pt>
                <c:pt idx="8">
                  <c:v>PS Enrollment</c:v>
                </c:pt>
                <c:pt idx="9">
                  <c:v>PS 1st Yr Persistence</c:v>
                </c:pt>
                <c:pt idx="10">
                  <c:v>PS 6-Yr Completion</c:v>
                </c:pt>
              </c:strCache>
            </c:strRef>
          </c:cat>
          <c:val>
            <c:numRef>
              <c:f>Sheet1!$B$3:$L$3</c:f>
              <c:numCache>
                <c:formatCode>0%</c:formatCode>
                <c:ptCount val="11"/>
                <c:pt idx="0">
                  <c:v>-0.01</c:v>
                </c:pt>
                <c:pt idx="1">
                  <c:v>0.03</c:v>
                </c:pt>
                <c:pt idx="2">
                  <c:v>-0.01</c:v>
                </c:pt>
                <c:pt idx="3">
                  <c:v>0.02</c:v>
                </c:pt>
                <c:pt idx="4">
                  <c:v>0.04</c:v>
                </c:pt>
                <c:pt idx="5">
                  <c:v>0.03</c:v>
                </c:pt>
                <c:pt idx="6">
                  <c:v>-0.01</c:v>
                </c:pt>
                <c:pt idx="7">
                  <c:v>0.01</c:v>
                </c:pt>
                <c:pt idx="8">
                  <c:v>0.0</c:v>
                </c:pt>
                <c:pt idx="9">
                  <c:v>-0.03</c:v>
                </c:pt>
                <c:pt idx="10">
                  <c:v>0.0</c:v>
                </c:pt>
              </c:numCache>
            </c:numRef>
          </c:val>
          <c:smooth val="0"/>
        </c:ser>
        <c:dLbls>
          <c:showLegendKey val="0"/>
          <c:showVal val="0"/>
          <c:showCatName val="0"/>
          <c:showSerName val="0"/>
          <c:showPercent val="0"/>
          <c:showBubbleSize val="0"/>
        </c:dLbls>
        <c:marker val="1"/>
        <c:smooth val="0"/>
        <c:axId val="-2063397000"/>
        <c:axId val="-2063286008"/>
      </c:lineChart>
      <c:catAx>
        <c:axId val="-2063231544"/>
        <c:scaling>
          <c:orientation val="minMax"/>
        </c:scaling>
        <c:delete val="0"/>
        <c:axPos val="b"/>
        <c:numFmt formatCode="General" sourceLinked="0"/>
        <c:majorTickMark val="none"/>
        <c:minorTickMark val="none"/>
        <c:tickLblPos val="none"/>
        <c:crossAx val="-2063289400"/>
        <c:crosses val="autoZero"/>
        <c:auto val="1"/>
        <c:lblAlgn val="ctr"/>
        <c:lblOffset val="100"/>
        <c:noMultiLvlLbl val="0"/>
      </c:catAx>
      <c:valAx>
        <c:axId val="-2063289400"/>
        <c:scaling>
          <c:orientation val="minMax"/>
        </c:scaling>
        <c:delete val="0"/>
        <c:axPos val="l"/>
        <c:numFmt formatCode="#,##0" sourceLinked="0"/>
        <c:majorTickMark val="none"/>
        <c:minorTickMark val="none"/>
        <c:tickLblPos val="none"/>
        <c:spPr>
          <a:ln>
            <a:noFill/>
          </a:ln>
        </c:spPr>
        <c:txPr>
          <a:bodyPr/>
          <a:lstStyle/>
          <a:p>
            <a:pPr>
              <a:defRPr sz="1200">
                <a:latin typeface="Verdana"/>
                <a:cs typeface="Verdana"/>
              </a:defRPr>
            </a:pPr>
            <a:endParaRPr lang="en-US"/>
          </a:p>
        </c:txPr>
        <c:crossAx val="-2063231544"/>
        <c:crosses val="autoZero"/>
        <c:crossBetween val="between"/>
      </c:valAx>
      <c:valAx>
        <c:axId val="-2063286008"/>
        <c:scaling>
          <c:orientation val="minMax"/>
          <c:max val="0.21"/>
          <c:min val="-0.03"/>
        </c:scaling>
        <c:delete val="0"/>
        <c:axPos val="r"/>
        <c:numFmt formatCode="0%" sourceLinked="1"/>
        <c:majorTickMark val="none"/>
        <c:minorTickMark val="none"/>
        <c:tickLblPos val="none"/>
        <c:spPr>
          <a:ln>
            <a:noFill/>
          </a:ln>
        </c:spPr>
        <c:txPr>
          <a:bodyPr/>
          <a:lstStyle/>
          <a:p>
            <a:pPr>
              <a:defRPr sz="1200">
                <a:latin typeface="Verdana"/>
                <a:cs typeface="Verdana"/>
              </a:defRPr>
            </a:pPr>
            <a:endParaRPr lang="en-US"/>
          </a:p>
        </c:txPr>
        <c:crossAx val="-2063397000"/>
        <c:crosses val="max"/>
        <c:crossBetween val="between"/>
        <c:majorUnit val="0.03"/>
      </c:valAx>
      <c:catAx>
        <c:axId val="-2063397000"/>
        <c:scaling>
          <c:orientation val="minMax"/>
        </c:scaling>
        <c:delete val="1"/>
        <c:axPos val="t"/>
        <c:numFmt formatCode="General" sourceLinked="1"/>
        <c:majorTickMark val="none"/>
        <c:minorTickMark val="none"/>
        <c:tickLblPos val="none"/>
        <c:crossAx val="-2063286008"/>
        <c:crosses val="max"/>
        <c:auto val="1"/>
        <c:lblAlgn val="ctr"/>
        <c:lblOffset val="100"/>
        <c:noMultiLvlLbl val="0"/>
      </c:catAx>
      <c:spPr>
        <a:noFill/>
        <a:ln w="25400">
          <a:noFill/>
        </a:ln>
      </c:spPr>
    </c:plotArea>
    <c:legend>
      <c:legendPos val="l"/>
      <c:legendEntry>
        <c:idx val="1"/>
        <c:txPr>
          <a:bodyPr/>
          <a:lstStyle/>
          <a:p>
            <a:pPr>
              <a:defRPr sz="1200" i="1">
                <a:latin typeface="Verdana"/>
                <a:cs typeface="Verdana"/>
              </a:defRPr>
            </a:pPr>
            <a:endParaRPr lang="en-US"/>
          </a:p>
        </c:txPr>
      </c:legendEntry>
      <c:layout>
        <c:manualLayout>
          <c:xMode val="edge"/>
          <c:yMode val="edge"/>
          <c:x val="0.197968869922354"/>
          <c:y val="0.140961751002915"/>
          <c:w val="0.338197856832668"/>
          <c:h val="0.172566185724808"/>
        </c:manualLayout>
      </c:layout>
      <c:overlay val="1"/>
      <c:txPr>
        <a:bodyPr/>
        <a:lstStyle/>
        <a:p>
          <a:pPr>
            <a:defRPr sz="1200">
              <a:latin typeface="Verdana"/>
              <a:cs typeface="Verdana"/>
            </a:defRPr>
          </a:pPr>
          <a:endParaRPr lang="en-US"/>
        </a:p>
      </c:txPr>
    </c:legend>
    <c:plotVisOnly val="1"/>
    <c:dispBlanksAs val="gap"/>
    <c:showDLblsOverMax val="0"/>
  </c:chart>
  <c:txPr>
    <a:bodyPr/>
    <a:lstStyle/>
    <a:p>
      <a:pPr>
        <a:defRPr sz="1800">
          <a:effectLst/>
          <a:latin typeface="+mj-lt"/>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875911277498631"/>
          <c:y val="0.045723478457032"/>
          <c:w val="0.889406956971719"/>
          <c:h val="0.858247874300311"/>
        </c:manualLayout>
      </c:layout>
      <c:barChart>
        <c:barDir val="col"/>
        <c:grouping val="stacked"/>
        <c:varyColors val="0"/>
        <c:ser>
          <c:idx val="0"/>
          <c:order val="0"/>
          <c:tx>
            <c:strRef>
              <c:f>Sheet1!$A$2</c:f>
              <c:strCache>
                <c:ptCount val="1"/>
                <c:pt idx="0">
                  <c:v>Spring 2014 Early Registration</c:v>
                </c:pt>
              </c:strCache>
            </c:strRef>
          </c:tx>
          <c:spPr>
            <a:solidFill>
              <a:schemeClr val="tx1"/>
            </a:solidFill>
            <a:ln>
              <a:solidFill>
                <a:schemeClr val="tx2"/>
              </a:solidFill>
            </a:ln>
          </c:spPr>
          <c:invertIfNegative val="0"/>
          <c:dPt>
            <c:idx val="0"/>
            <c:invertIfNegative val="0"/>
            <c:bubble3D val="0"/>
          </c:dPt>
          <c:dPt>
            <c:idx val="1"/>
            <c:invertIfNegative val="0"/>
            <c:bubble3D val="0"/>
          </c:dPt>
          <c:dPt>
            <c:idx val="2"/>
            <c:invertIfNegative val="0"/>
            <c:bubble3D val="0"/>
          </c:dPt>
          <c:dLbls>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Sheet1!$A$2:$A$3</c:f>
              <c:strCache>
                <c:ptCount val="2"/>
                <c:pt idx="0">
                  <c:v>Spring 2014 Early Registration</c:v>
                </c:pt>
                <c:pt idx="1">
                  <c:v>Spring 2015 Early Registration</c:v>
                </c:pt>
              </c:strCache>
            </c:strRef>
          </c:cat>
          <c:val>
            <c:numRef>
              <c:f>Sheet1!$B$2:$B$3</c:f>
              <c:numCache>
                <c:formatCode>General</c:formatCode>
                <c:ptCount val="2"/>
                <c:pt idx="0">
                  <c:v>251.0</c:v>
                </c:pt>
                <c:pt idx="1">
                  <c:v>366.0</c:v>
                </c:pt>
              </c:numCache>
            </c:numRef>
          </c:val>
        </c:ser>
        <c:dLbls>
          <c:showLegendKey val="0"/>
          <c:showVal val="0"/>
          <c:showCatName val="0"/>
          <c:showSerName val="0"/>
          <c:showPercent val="0"/>
          <c:showBubbleSize val="0"/>
        </c:dLbls>
        <c:gapWidth val="150"/>
        <c:overlap val="100"/>
        <c:axId val="-2142144280"/>
        <c:axId val="-2146916968"/>
      </c:barChart>
      <c:catAx>
        <c:axId val="-2142144280"/>
        <c:scaling>
          <c:orientation val="minMax"/>
        </c:scaling>
        <c:delete val="0"/>
        <c:axPos val="b"/>
        <c:numFmt formatCode="General" sourceLinked="0"/>
        <c:majorTickMark val="out"/>
        <c:minorTickMark val="none"/>
        <c:tickLblPos val="nextTo"/>
        <c:txPr>
          <a:bodyPr/>
          <a:lstStyle/>
          <a:p>
            <a:pPr>
              <a:defRPr sz="1200"/>
            </a:pPr>
            <a:endParaRPr lang="en-US"/>
          </a:p>
        </c:txPr>
        <c:crossAx val="-2146916968"/>
        <c:crosses val="autoZero"/>
        <c:auto val="1"/>
        <c:lblAlgn val="ctr"/>
        <c:lblOffset val="100"/>
        <c:noMultiLvlLbl val="0"/>
      </c:catAx>
      <c:valAx>
        <c:axId val="-2146916968"/>
        <c:scaling>
          <c:orientation val="minMax"/>
        </c:scaling>
        <c:delete val="0"/>
        <c:axPos val="l"/>
        <c:numFmt formatCode="General" sourceLinked="1"/>
        <c:majorTickMark val="out"/>
        <c:minorTickMark val="none"/>
        <c:tickLblPos val="nextTo"/>
        <c:txPr>
          <a:bodyPr/>
          <a:lstStyle/>
          <a:p>
            <a:pPr>
              <a:defRPr sz="1800"/>
            </a:pPr>
            <a:endParaRPr lang="en-US"/>
          </a:p>
        </c:txPr>
        <c:crossAx val="-2142144280"/>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400" dirty="0" smtClean="0"/>
              <a:t>Kindergarten</a:t>
            </a:r>
            <a:r>
              <a:rPr lang="en-US" sz="1400" baseline="0" dirty="0" smtClean="0"/>
              <a:t> – 3</a:t>
            </a:r>
            <a:r>
              <a:rPr lang="en-US" sz="1400" baseline="30000" dirty="0" smtClean="0"/>
              <a:t>rd</a:t>
            </a:r>
            <a:r>
              <a:rPr lang="en-US" sz="1400" baseline="0" dirty="0" smtClean="0"/>
              <a:t> Grade </a:t>
            </a:r>
            <a:r>
              <a:rPr lang="en-US" sz="1400" dirty="0" smtClean="0"/>
              <a:t>Tier 1, Net Growth*, and 10 Percentile Growth* Across</a:t>
            </a:r>
            <a:r>
              <a:rPr lang="en-US" sz="1400" baseline="0" dirty="0" smtClean="0"/>
              <a:t> South Oak Cliff</a:t>
            </a:r>
            <a:endParaRPr lang="en-US" sz="1400" dirty="0"/>
          </a:p>
        </c:rich>
      </c:tx>
      <c:layout/>
      <c:overlay val="0"/>
    </c:title>
    <c:autoTitleDeleted val="0"/>
    <c:plotArea>
      <c:layout>
        <c:manualLayout>
          <c:layoutTarget val="inner"/>
          <c:xMode val="edge"/>
          <c:yMode val="edge"/>
          <c:x val="0.106079863657658"/>
          <c:y val="0.171027981227858"/>
          <c:w val="0.513077284309177"/>
          <c:h val="0.790371900797463"/>
        </c:manualLayout>
      </c:layout>
      <c:lineChart>
        <c:grouping val="standard"/>
        <c:varyColors val="0"/>
        <c:ser>
          <c:idx val="0"/>
          <c:order val="0"/>
          <c:tx>
            <c:strRef>
              <c:f>Sheet1!$A$2</c:f>
              <c:strCache>
                <c:ptCount val="1"/>
                <c:pt idx="0">
                  <c:v>Tier 1 (April, May)</c:v>
                </c:pt>
              </c:strCache>
            </c:strRef>
          </c:tx>
          <c:marker>
            <c:symbol val="none"/>
          </c:marker>
          <c:dLbls>
            <c:dLbl>
              <c:idx val="0"/>
              <c:delete val="1"/>
            </c:dLbl>
            <c:dLbl>
              <c:idx val="1"/>
              <c:layout>
                <c:manualLayout>
                  <c:x val="-0.0355249351127969"/>
                  <c:y val="-0.0356308781304731"/>
                </c:manualLayout>
              </c:layout>
              <c:showLegendKey val="0"/>
              <c:showVal val="1"/>
              <c:showCatName val="0"/>
              <c:showSerName val="0"/>
              <c:showPercent val="0"/>
              <c:showBubbleSize val="0"/>
            </c:dLbl>
            <c:txPr>
              <a:bodyPr/>
              <a:lstStyle/>
              <a:p>
                <a:pPr>
                  <a:defRPr sz="1100"/>
                </a:pPr>
                <a:endParaRPr lang="en-US"/>
              </a:p>
            </c:txPr>
            <c:showLegendKey val="0"/>
            <c:showVal val="1"/>
            <c:showCatName val="0"/>
            <c:showSerName val="0"/>
            <c:showPercent val="0"/>
            <c:showBubbleSize val="0"/>
            <c:showLeaderLines val="0"/>
          </c:dLbls>
          <c:cat>
            <c:strRef>
              <c:f>Sheet1!$B$1:$D$1</c:f>
              <c:strCache>
                <c:ptCount val="3"/>
                <c:pt idx="0">
                  <c:v>2012-13</c:v>
                </c:pt>
                <c:pt idx="1">
                  <c:v>2013-14</c:v>
                </c:pt>
                <c:pt idx="2">
                  <c:v>2014-15</c:v>
                </c:pt>
              </c:strCache>
            </c:strRef>
          </c:cat>
          <c:val>
            <c:numRef>
              <c:f>Sheet1!$B$2:$D$2</c:f>
              <c:numCache>
                <c:formatCode>0%</c:formatCode>
                <c:ptCount val="3"/>
                <c:pt idx="0">
                  <c:v>0.19</c:v>
                </c:pt>
                <c:pt idx="1">
                  <c:v>0.24</c:v>
                </c:pt>
                <c:pt idx="2">
                  <c:v>0.34</c:v>
                </c:pt>
              </c:numCache>
            </c:numRef>
          </c:val>
          <c:smooth val="0"/>
        </c:ser>
        <c:ser>
          <c:idx val="2"/>
          <c:order val="1"/>
          <c:tx>
            <c:strRef>
              <c:f>Sheet1!$A$4</c:f>
              <c:strCache>
                <c:ptCount val="1"/>
                <c:pt idx="0">
                  <c:v>Grew 10 Percentile Points or More (BOY-EOY)</c:v>
                </c:pt>
              </c:strCache>
            </c:strRef>
          </c:tx>
          <c:marker>
            <c:symbol val="none"/>
          </c:marker>
          <c:dLbls>
            <c:dLbl>
              <c:idx val="0"/>
              <c:layout>
                <c:manualLayout>
                  <c:x val="-0.0592082251879948"/>
                  <c:y val="5.44354349676559E-17"/>
                </c:manualLayout>
              </c:layout>
              <c:showLegendKey val="0"/>
              <c:showVal val="1"/>
              <c:showCatName val="0"/>
              <c:showSerName val="0"/>
              <c:showPercent val="0"/>
              <c:showBubbleSize val="0"/>
            </c:dLbl>
            <c:dLbl>
              <c:idx val="1"/>
              <c:layout>
                <c:manualLayout>
                  <c:x val="-0.00740102814849936"/>
                  <c:y val="0.0267231585978547"/>
                </c:manualLayout>
              </c:layout>
              <c:showLegendKey val="0"/>
              <c:showVal val="1"/>
              <c:showCatName val="0"/>
              <c:showSerName val="0"/>
              <c:showPercent val="0"/>
              <c:showBubbleSize val="0"/>
            </c:dLbl>
            <c:txPr>
              <a:bodyPr/>
              <a:lstStyle/>
              <a:p>
                <a:pPr>
                  <a:defRPr sz="1100"/>
                </a:pPr>
                <a:endParaRPr lang="en-US"/>
              </a:p>
            </c:txPr>
            <c:showLegendKey val="0"/>
            <c:showVal val="1"/>
            <c:showCatName val="0"/>
            <c:showSerName val="0"/>
            <c:showPercent val="0"/>
            <c:showBubbleSize val="0"/>
            <c:showLeaderLines val="0"/>
          </c:dLbls>
          <c:cat>
            <c:strRef>
              <c:f>Sheet1!$B$1:$D$1</c:f>
              <c:strCache>
                <c:ptCount val="3"/>
                <c:pt idx="0">
                  <c:v>2012-13</c:v>
                </c:pt>
                <c:pt idx="1">
                  <c:v>2013-14</c:v>
                </c:pt>
                <c:pt idx="2">
                  <c:v>2014-15</c:v>
                </c:pt>
              </c:strCache>
            </c:strRef>
          </c:cat>
          <c:val>
            <c:numRef>
              <c:f>Sheet1!$B$4:$D$4</c:f>
              <c:numCache>
                <c:formatCode>0%</c:formatCode>
                <c:ptCount val="3"/>
                <c:pt idx="0">
                  <c:v>0.187032418952618</c:v>
                </c:pt>
                <c:pt idx="1">
                  <c:v>0.227388860500766</c:v>
                </c:pt>
                <c:pt idx="2">
                  <c:v>0.287017167381974</c:v>
                </c:pt>
              </c:numCache>
            </c:numRef>
          </c:val>
          <c:smooth val="0"/>
        </c:ser>
        <c:dLbls>
          <c:showLegendKey val="0"/>
          <c:showVal val="0"/>
          <c:showCatName val="0"/>
          <c:showSerName val="0"/>
          <c:showPercent val="0"/>
          <c:showBubbleSize val="0"/>
        </c:dLbls>
        <c:marker val="1"/>
        <c:smooth val="0"/>
        <c:axId val="-2076023096"/>
        <c:axId val="-2075622456"/>
      </c:lineChart>
      <c:catAx>
        <c:axId val="-2076023096"/>
        <c:scaling>
          <c:orientation val="minMax"/>
        </c:scaling>
        <c:delete val="0"/>
        <c:axPos val="b"/>
        <c:majorTickMark val="out"/>
        <c:minorTickMark val="none"/>
        <c:tickLblPos val="nextTo"/>
        <c:txPr>
          <a:bodyPr/>
          <a:lstStyle/>
          <a:p>
            <a:pPr>
              <a:defRPr sz="1100">
                <a:latin typeface="Verdana"/>
                <a:cs typeface="Verdana"/>
              </a:defRPr>
            </a:pPr>
            <a:endParaRPr lang="en-US"/>
          </a:p>
        </c:txPr>
        <c:crossAx val="-2075622456"/>
        <c:crosses val="autoZero"/>
        <c:auto val="1"/>
        <c:lblAlgn val="ctr"/>
        <c:lblOffset val="1000"/>
        <c:noMultiLvlLbl val="0"/>
      </c:catAx>
      <c:valAx>
        <c:axId val="-2075622456"/>
        <c:scaling>
          <c:orientation val="minMax"/>
          <c:max val="0.4"/>
        </c:scaling>
        <c:delete val="0"/>
        <c:axPos val="l"/>
        <c:title>
          <c:tx>
            <c:rich>
              <a:bodyPr rot="-5400000" vert="horz"/>
              <a:lstStyle/>
              <a:p>
                <a:pPr>
                  <a:defRPr/>
                </a:pPr>
                <a:r>
                  <a:rPr lang="en-US" sz="1200" dirty="0" smtClean="0"/>
                  <a:t>% of K-3 Students Achieving Metric</a:t>
                </a:r>
                <a:endParaRPr lang="en-US" sz="1200" dirty="0"/>
              </a:p>
            </c:rich>
          </c:tx>
          <c:layout/>
          <c:overlay val="0"/>
        </c:title>
        <c:numFmt formatCode="0%" sourceLinked="1"/>
        <c:majorTickMark val="out"/>
        <c:minorTickMark val="none"/>
        <c:tickLblPos val="nextTo"/>
        <c:txPr>
          <a:bodyPr/>
          <a:lstStyle/>
          <a:p>
            <a:pPr>
              <a:defRPr sz="1100"/>
            </a:pPr>
            <a:endParaRPr lang="en-US"/>
          </a:p>
        </c:txPr>
        <c:crossAx val="-2076023096"/>
        <c:crosses val="autoZero"/>
        <c:crossBetween val="between"/>
        <c:majorUnit val="0.05"/>
      </c:valAx>
    </c:plotArea>
    <c:legend>
      <c:legendPos val="r"/>
      <c:layout>
        <c:manualLayout>
          <c:xMode val="edge"/>
          <c:yMode val="edge"/>
          <c:x val="0.646547756087145"/>
          <c:y val="0.53327360563211"/>
          <c:w val="0.251097866200114"/>
          <c:h val="0.249973522329736"/>
        </c:manualLayout>
      </c:layout>
      <c:overlay val="0"/>
      <c:txPr>
        <a:bodyPr/>
        <a:lstStyle/>
        <a:p>
          <a:pPr>
            <a:defRPr sz="1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 name="Shape 81"/>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2" name="Shape 82"/>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97033447"/>
      </p:ext>
    </p:extLst>
  </p:cSld>
  <p:clrMap bg1="lt1" tx1="dk1" bg2="lt2" tx2="dk2" accent1="accent1" accent2="accent2" accent3="accent3" accent4="accent4" accent5="accent5" accent6="accent6" hlink="hlink" folHlink="folHlink"/>
  <p:notesStyle>
    <a:lvl1pPr defTabSz="457200">
      <a:lnSpc>
        <a:spcPct val="117999"/>
      </a:lnSpc>
      <a:defRPr sz="2200">
        <a:latin typeface="+mn-lt"/>
        <a:ea typeface="+mn-ea"/>
        <a:cs typeface="+mn-cs"/>
        <a:sym typeface="Helvetica Neue"/>
      </a:defRPr>
    </a:lvl1pPr>
    <a:lvl2pPr indent="228600" defTabSz="457200">
      <a:lnSpc>
        <a:spcPct val="117999"/>
      </a:lnSpc>
      <a:defRPr sz="2200">
        <a:latin typeface="+mn-lt"/>
        <a:ea typeface="+mn-ea"/>
        <a:cs typeface="+mn-cs"/>
        <a:sym typeface="Helvetica Neue"/>
      </a:defRPr>
    </a:lvl2pPr>
    <a:lvl3pPr indent="457200" defTabSz="457200">
      <a:lnSpc>
        <a:spcPct val="117999"/>
      </a:lnSpc>
      <a:defRPr sz="2200">
        <a:latin typeface="+mn-lt"/>
        <a:ea typeface="+mn-ea"/>
        <a:cs typeface="+mn-cs"/>
        <a:sym typeface="Helvetica Neue"/>
      </a:defRPr>
    </a:lvl3pPr>
    <a:lvl4pPr indent="685800" defTabSz="457200">
      <a:lnSpc>
        <a:spcPct val="117999"/>
      </a:lnSpc>
      <a:defRPr sz="2200">
        <a:latin typeface="+mn-lt"/>
        <a:ea typeface="+mn-ea"/>
        <a:cs typeface="+mn-cs"/>
        <a:sym typeface="Helvetica Neue"/>
      </a:defRPr>
    </a:lvl4pPr>
    <a:lvl5pPr indent="914400" defTabSz="457200">
      <a:lnSpc>
        <a:spcPct val="117999"/>
      </a:lnSpc>
      <a:defRPr sz="2200">
        <a:latin typeface="+mn-lt"/>
        <a:ea typeface="+mn-ea"/>
        <a:cs typeface="+mn-cs"/>
        <a:sym typeface="Helvetica Neue"/>
      </a:defRPr>
    </a:lvl5pPr>
    <a:lvl6pPr indent="1143000" defTabSz="457200">
      <a:lnSpc>
        <a:spcPct val="117999"/>
      </a:lnSpc>
      <a:defRPr sz="2200">
        <a:latin typeface="+mn-lt"/>
        <a:ea typeface="+mn-ea"/>
        <a:cs typeface="+mn-cs"/>
        <a:sym typeface="Helvetica Neue"/>
      </a:defRPr>
    </a:lvl6pPr>
    <a:lvl7pPr indent="1371600" defTabSz="457200">
      <a:lnSpc>
        <a:spcPct val="117999"/>
      </a:lnSpc>
      <a:defRPr sz="2200">
        <a:latin typeface="+mn-lt"/>
        <a:ea typeface="+mn-ea"/>
        <a:cs typeface="+mn-cs"/>
        <a:sym typeface="Helvetica Neue"/>
      </a:defRPr>
    </a:lvl7pPr>
    <a:lvl8pPr indent="1600200" defTabSz="457200">
      <a:lnSpc>
        <a:spcPct val="117999"/>
      </a:lnSpc>
      <a:defRPr sz="2200">
        <a:latin typeface="+mn-lt"/>
        <a:ea typeface="+mn-ea"/>
        <a:cs typeface="+mn-cs"/>
        <a:sym typeface="Helvetica Neue"/>
      </a:defRPr>
    </a:lvl8pPr>
    <a:lvl9pPr indent="1828800" defTabSz="45720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a:spLocks noGrp="1" noRot="1" noChangeAspect="1"/>
          </p:cNvSpPr>
          <p:nvPr>
            <p:ph type="sldImg"/>
          </p:nvPr>
        </p:nvSpPr>
        <p:spPr>
          <a:prstGeom prst="rect">
            <a:avLst/>
          </a:prstGeom>
        </p:spPr>
        <p:txBody>
          <a:bodyPr/>
          <a:lstStyle/>
          <a:p>
            <a:pPr lvl="0"/>
            <a:endParaRPr/>
          </a:p>
        </p:txBody>
      </p:sp>
      <p:sp>
        <p:nvSpPr>
          <p:cNvPr id="89" name="Shape 89"/>
          <p:cNvSpPr>
            <a:spLocks noGrp="1"/>
          </p:cNvSpPr>
          <p:nvPr>
            <p:ph type="body" sz="quarter" idx="1"/>
          </p:nvPr>
        </p:nvSpPr>
        <p:spPr>
          <a:prstGeom prst="rect">
            <a:avLst/>
          </a:prstGeom>
        </p:spPr>
        <p:txBody>
          <a:bodyPr/>
          <a:lstStyle>
            <a:lvl1pPr defTabSz="914400">
              <a:lnSpc>
                <a:spcPct val="100000"/>
              </a:lnSpc>
              <a:defRPr sz="1200">
                <a:latin typeface="Verdana"/>
                <a:ea typeface="Verdana"/>
                <a:cs typeface="Verdana"/>
                <a:sym typeface="Verdana"/>
              </a:defRPr>
            </a:lvl1pPr>
            <a:lvl2pPr indent="0" defTabSz="914400">
              <a:lnSpc>
                <a:spcPct val="100000"/>
              </a:lnSpc>
              <a:defRPr sz="1200">
                <a:latin typeface="Verdana"/>
                <a:ea typeface="Verdana"/>
                <a:cs typeface="Verdana"/>
                <a:sym typeface="Verdana"/>
              </a:defRPr>
            </a:lvl2pPr>
          </a:lstStyle>
          <a:p>
            <a:pPr lvl="0">
              <a:defRPr sz="1800"/>
            </a:pPr>
            <a:r>
              <a:rPr sz="1200"/>
              <a:t>Alphabetical order by last name</a:t>
            </a:r>
          </a:p>
          <a:p>
            <a:pPr lvl="1">
              <a:defRPr sz="1800"/>
            </a:pPr>
            <a:r>
              <a:rPr sz="1200"/>
              <a:t>Speakers explain why community engagement matters to them and why they’re excited to lead this workshop (90 sec each)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9730" tIns="44865" rIns="89730" bIns="44865"/>
          <a:lstStyle/>
          <a:p>
            <a:pPr defTabSz="914281">
              <a:defRPr/>
            </a:pPr>
            <a:r>
              <a:rPr lang="en-US" dirty="0">
                <a:solidFill>
                  <a:srgbClr val="003663"/>
                </a:solidFill>
              </a:rPr>
              <a:t>We take a pipeline view from cradle to career, tracking 11 indicators from pre-K to college completion crucial in a child’s journey.</a:t>
            </a:r>
          </a:p>
          <a:p>
            <a:endParaRPr lang="en-US" dirty="0"/>
          </a:p>
        </p:txBody>
      </p:sp>
      <p:sp>
        <p:nvSpPr>
          <p:cNvPr id="4" name="Slide Number Placeholder 3"/>
          <p:cNvSpPr>
            <a:spLocks noGrp="1"/>
          </p:cNvSpPr>
          <p:nvPr>
            <p:ph type="sldNum" sz="quarter" idx="10"/>
          </p:nvPr>
        </p:nvSpPr>
        <p:spPr>
          <a:xfrm>
            <a:off x="3884027" y="8684926"/>
            <a:ext cx="2972421" cy="457513"/>
          </a:xfrm>
          <a:prstGeom prst="rect">
            <a:avLst/>
          </a:prstGeom>
        </p:spPr>
        <p:txBody>
          <a:bodyPr lIns="89730" tIns="44865" rIns="89730" bIns="44865"/>
          <a:lstStyle/>
          <a:p>
            <a:fld id="{28D319D0-22EF-4F3D-A042-460281DAD419}" type="slidenum">
              <a:rPr lang="en-US" smtClean="0">
                <a:solidFill>
                  <a:prstClr val="black"/>
                </a:solidFill>
                <a:latin typeface="Calibri"/>
              </a:rPr>
              <a:pPr/>
              <a:t>17</a:t>
            </a:fld>
            <a:endParaRPr lang="en-US" dirty="0">
              <a:solidFill>
                <a:prstClr val="black"/>
              </a:solidFill>
              <a:latin typeface="Calibri"/>
            </a:endParaRPr>
          </a:p>
        </p:txBody>
      </p:sp>
    </p:spTree>
    <p:extLst>
      <p:ext uri="{BB962C8B-B14F-4D97-AF65-F5344CB8AC3E}">
        <p14:creationId xmlns:p14="http://schemas.microsoft.com/office/powerpoint/2010/main" val="2610819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9730" tIns="44865" rIns="89730" bIns="44865"/>
          <a:lstStyle/>
          <a:p>
            <a:pPr defTabSz="914281">
              <a:defRPr/>
            </a:pPr>
            <a:r>
              <a:rPr lang="en-US" dirty="0">
                <a:solidFill>
                  <a:srgbClr val="003663"/>
                </a:solidFill>
              </a:rPr>
              <a:t>We take a pipeline view from cradle to career, tracking 11 indicators from pre-K to college completion crucial in a child’s journey.</a:t>
            </a:r>
          </a:p>
          <a:p>
            <a:endParaRPr lang="en-US" dirty="0"/>
          </a:p>
        </p:txBody>
      </p:sp>
      <p:sp>
        <p:nvSpPr>
          <p:cNvPr id="4" name="Slide Number Placeholder 3"/>
          <p:cNvSpPr>
            <a:spLocks noGrp="1"/>
          </p:cNvSpPr>
          <p:nvPr>
            <p:ph type="sldNum" sz="quarter" idx="10"/>
          </p:nvPr>
        </p:nvSpPr>
        <p:spPr>
          <a:xfrm>
            <a:off x="3884027" y="8684926"/>
            <a:ext cx="2972421" cy="457513"/>
          </a:xfrm>
          <a:prstGeom prst="rect">
            <a:avLst/>
          </a:prstGeom>
        </p:spPr>
        <p:txBody>
          <a:bodyPr lIns="89730" tIns="44865" rIns="89730" bIns="44865"/>
          <a:lstStyle/>
          <a:p>
            <a:fld id="{28D319D0-22EF-4F3D-A042-460281DAD419}" type="slidenum">
              <a:rPr lang="en-US" smtClean="0">
                <a:solidFill>
                  <a:prstClr val="black"/>
                </a:solidFill>
                <a:latin typeface="Calibri"/>
              </a:rPr>
              <a:pPr/>
              <a:t>18</a:t>
            </a:fld>
            <a:endParaRPr lang="en-US" dirty="0">
              <a:solidFill>
                <a:prstClr val="black"/>
              </a:solidFill>
              <a:latin typeface="Calibri"/>
            </a:endParaRPr>
          </a:p>
        </p:txBody>
      </p:sp>
    </p:spTree>
    <p:extLst>
      <p:ext uri="{BB962C8B-B14F-4D97-AF65-F5344CB8AC3E}">
        <p14:creationId xmlns:p14="http://schemas.microsoft.com/office/powerpoint/2010/main" val="2610819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9730" tIns="44865" rIns="89730" bIns="44865"/>
          <a:lstStyle/>
          <a:p>
            <a:pPr defTabSz="914281">
              <a:defRPr/>
            </a:pPr>
            <a:r>
              <a:rPr lang="en-US" dirty="0">
                <a:solidFill>
                  <a:srgbClr val="003663"/>
                </a:solidFill>
              </a:rPr>
              <a:t>We take a pipeline view from cradle to career, tracking 11 indicators from pre-K to college completion crucial in a child’s journey.</a:t>
            </a:r>
          </a:p>
          <a:p>
            <a:endParaRPr lang="en-US" dirty="0"/>
          </a:p>
        </p:txBody>
      </p:sp>
      <p:sp>
        <p:nvSpPr>
          <p:cNvPr id="4" name="Slide Number Placeholder 3"/>
          <p:cNvSpPr>
            <a:spLocks noGrp="1"/>
          </p:cNvSpPr>
          <p:nvPr>
            <p:ph type="sldNum" sz="quarter" idx="10"/>
          </p:nvPr>
        </p:nvSpPr>
        <p:spPr>
          <a:xfrm>
            <a:off x="3884027" y="8684926"/>
            <a:ext cx="2972421" cy="457513"/>
          </a:xfrm>
          <a:prstGeom prst="rect">
            <a:avLst/>
          </a:prstGeom>
        </p:spPr>
        <p:txBody>
          <a:bodyPr lIns="89730" tIns="44865" rIns="89730" bIns="44865"/>
          <a:lstStyle/>
          <a:p>
            <a:fld id="{28D319D0-22EF-4F3D-A042-460281DAD419}" type="slidenum">
              <a:rPr lang="en-US" smtClean="0">
                <a:solidFill>
                  <a:prstClr val="black"/>
                </a:solidFill>
                <a:latin typeface="Calibri"/>
              </a:rPr>
              <a:pPr/>
              <a:t>19</a:t>
            </a:fld>
            <a:endParaRPr lang="en-US" dirty="0">
              <a:solidFill>
                <a:prstClr val="black"/>
              </a:solidFill>
              <a:latin typeface="Calibri"/>
            </a:endParaRPr>
          </a:p>
        </p:txBody>
      </p:sp>
    </p:spTree>
    <p:extLst>
      <p:ext uri="{BB962C8B-B14F-4D97-AF65-F5344CB8AC3E}">
        <p14:creationId xmlns:p14="http://schemas.microsoft.com/office/powerpoint/2010/main" val="2610819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9730" tIns="44865" rIns="89730" bIns="44865"/>
          <a:lstStyle/>
          <a:p>
            <a:r>
              <a:rPr lang="en-US" dirty="0" smtClean="0"/>
              <a:t>DATA WALK</a:t>
            </a:r>
            <a:endParaRPr lang="en-US" dirty="0"/>
          </a:p>
        </p:txBody>
      </p:sp>
      <p:sp>
        <p:nvSpPr>
          <p:cNvPr id="4" name="Slide Number Placeholder 3"/>
          <p:cNvSpPr>
            <a:spLocks noGrp="1"/>
          </p:cNvSpPr>
          <p:nvPr>
            <p:ph type="sldNum" sz="quarter" idx="10"/>
          </p:nvPr>
        </p:nvSpPr>
        <p:spPr>
          <a:xfrm>
            <a:off x="3884027" y="8684926"/>
            <a:ext cx="2972421" cy="457513"/>
          </a:xfrm>
          <a:prstGeom prst="rect">
            <a:avLst/>
          </a:prstGeom>
        </p:spPr>
        <p:txBody>
          <a:bodyPr lIns="89730" tIns="44865" rIns="89730" bIns="44865"/>
          <a:lstStyle/>
          <a:p>
            <a:fld id="{28D319D0-22EF-4F3D-A042-460281DAD419}" type="slidenum">
              <a:rPr lang="en-US" smtClean="0">
                <a:solidFill>
                  <a:prstClr val="black"/>
                </a:solidFill>
                <a:latin typeface="Calibri"/>
              </a:rPr>
              <a:pPr/>
              <a:t>20</a:t>
            </a:fld>
            <a:endParaRPr lang="en-US" dirty="0">
              <a:solidFill>
                <a:prstClr val="black"/>
              </a:solidFill>
              <a:latin typeface="Calibri"/>
            </a:endParaRPr>
          </a:p>
        </p:txBody>
      </p:sp>
    </p:spTree>
    <p:extLst>
      <p:ext uri="{BB962C8B-B14F-4D97-AF65-F5344CB8AC3E}">
        <p14:creationId xmlns:p14="http://schemas.microsoft.com/office/powerpoint/2010/main" val="2610819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9730" tIns="44865" rIns="89730" bIns="44865"/>
          <a:lstStyle/>
          <a:p>
            <a:r>
              <a:rPr lang="en-US" dirty="0" smtClean="0"/>
              <a:t>Data:</a:t>
            </a:r>
            <a:r>
              <a:rPr lang="en-US" baseline="0" dirty="0" smtClean="0"/>
              <a:t> </a:t>
            </a:r>
          </a:p>
          <a:p>
            <a:endParaRPr lang="en-US" baseline="0" dirty="0" smtClean="0"/>
          </a:p>
          <a:p>
            <a:r>
              <a:rPr lang="en-US" baseline="0" dirty="0" smtClean="0"/>
              <a:t>Community: investors, civic leadership, superintendents, presidents, nonprofits, teachers</a:t>
            </a:r>
            <a:endParaRPr lang="en-US" dirty="0"/>
          </a:p>
        </p:txBody>
      </p:sp>
      <p:sp>
        <p:nvSpPr>
          <p:cNvPr id="4" name="Slide Number Placeholder 3"/>
          <p:cNvSpPr>
            <a:spLocks noGrp="1"/>
          </p:cNvSpPr>
          <p:nvPr>
            <p:ph type="sldNum" sz="quarter" idx="10"/>
          </p:nvPr>
        </p:nvSpPr>
        <p:spPr>
          <a:xfrm>
            <a:off x="3884027" y="8684926"/>
            <a:ext cx="2972421" cy="457513"/>
          </a:xfrm>
          <a:prstGeom prst="rect">
            <a:avLst/>
          </a:prstGeom>
        </p:spPr>
        <p:txBody>
          <a:bodyPr lIns="89730" tIns="44865" rIns="89730" bIns="44865"/>
          <a:lstStyle/>
          <a:p>
            <a:fld id="{28D319D0-22EF-4F3D-A042-460281DAD419}" type="slidenum">
              <a:rPr lang="en-US" smtClean="0">
                <a:solidFill>
                  <a:prstClr val="black"/>
                </a:solidFill>
                <a:latin typeface="Calibri"/>
              </a:rPr>
              <a:pPr/>
              <a:t>21</a:t>
            </a:fld>
            <a:endParaRPr lang="en-US" dirty="0">
              <a:solidFill>
                <a:prstClr val="black"/>
              </a:solidFill>
              <a:latin typeface="Calibri"/>
            </a:endParaRPr>
          </a:p>
        </p:txBody>
      </p:sp>
    </p:spTree>
    <p:extLst>
      <p:ext uri="{BB962C8B-B14F-4D97-AF65-F5344CB8AC3E}">
        <p14:creationId xmlns:p14="http://schemas.microsoft.com/office/powerpoint/2010/main" val="2886649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9730" tIns="44865" rIns="89730" bIns="44865"/>
          <a:lstStyle/>
          <a:p>
            <a:r>
              <a:rPr lang="en-US" dirty="0" smtClean="0"/>
              <a:t>Growth on 9 of 11; CR actually</a:t>
            </a:r>
            <a:r>
              <a:rPr lang="en-US" baseline="0" dirty="0" smtClean="0"/>
              <a:t> declining as non-tested </a:t>
            </a:r>
            <a:r>
              <a:rPr lang="en-US" baseline="0" smtClean="0"/>
              <a:t>base grew</a:t>
            </a:r>
            <a:endParaRPr lang="en-US" dirty="0"/>
          </a:p>
        </p:txBody>
      </p:sp>
      <p:sp>
        <p:nvSpPr>
          <p:cNvPr id="4" name="Slide Number Placeholder 3"/>
          <p:cNvSpPr>
            <a:spLocks noGrp="1"/>
          </p:cNvSpPr>
          <p:nvPr>
            <p:ph type="sldNum" sz="quarter" idx="10"/>
          </p:nvPr>
        </p:nvSpPr>
        <p:spPr>
          <a:xfrm>
            <a:off x="3884027" y="8684926"/>
            <a:ext cx="2972421" cy="457513"/>
          </a:xfrm>
          <a:prstGeom prst="rect">
            <a:avLst/>
          </a:prstGeom>
        </p:spPr>
        <p:txBody>
          <a:bodyPr lIns="89730" tIns="44865" rIns="89730" bIns="44865"/>
          <a:lstStyle/>
          <a:p>
            <a:fld id="{28D319D0-22EF-4F3D-A042-460281DAD419}" type="slidenum">
              <a:rPr lang="en-US" smtClean="0">
                <a:solidFill>
                  <a:prstClr val="black"/>
                </a:solidFill>
                <a:latin typeface="Calibri"/>
              </a:rPr>
              <a:pPr/>
              <a:t>22</a:t>
            </a:fld>
            <a:endParaRPr lang="en-US" dirty="0">
              <a:solidFill>
                <a:prstClr val="black"/>
              </a:solidFill>
              <a:latin typeface="Calibri"/>
            </a:endParaRPr>
          </a:p>
        </p:txBody>
      </p:sp>
    </p:spTree>
    <p:extLst>
      <p:ext uri="{BB962C8B-B14F-4D97-AF65-F5344CB8AC3E}">
        <p14:creationId xmlns:p14="http://schemas.microsoft.com/office/powerpoint/2010/main" val="3595792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lIns="89730" tIns="44865" rIns="89730" bIns="44865"/>
          <a:lstStyle/>
          <a:p>
            <a:pPr lvl="0"/>
            <a:endParaRPr/>
          </a:p>
        </p:txBody>
      </p:sp>
      <p:sp>
        <p:nvSpPr>
          <p:cNvPr id="187" name="Shape 187"/>
          <p:cNvSpPr>
            <a:spLocks noGrp="1"/>
          </p:cNvSpPr>
          <p:nvPr>
            <p:ph type="body" sz="quarter" idx="1"/>
          </p:nvPr>
        </p:nvSpPr>
        <p:spPr>
          <a:prstGeom prst="rect">
            <a:avLst/>
          </a:prstGeom>
        </p:spPr>
        <p:txBody>
          <a:bodyPr lIns="89730" tIns="44865" rIns="89730" bIns="44865"/>
          <a:lstStyle>
            <a:lvl1pPr defTabSz="905622">
              <a:lnSpc>
                <a:spcPct val="100000"/>
              </a:lnSpc>
              <a:defRPr sz="1200">
                <a:solidFill>
                  <a:srgbClr val="003663"/>
                </a:solidFill>
                <a:latin typeface="Verdana"/>
                <a:ea typeface="Verdana"/>
                <a:cs typeface="Verdana"/>
                <a:sym typeface="Verdana"/>
              </a:defRPr>
            </a:lvl1pPr>
          </a:lstStyle>
          <a:p>
            <a:pPr lvl="0">
              <a:defRPr sz="1800">
                <a:solidFill>
                  <a:srgbClr val="000000"/>
                </a:solidFill>
              </a:defRPr>
            </a:pPr>
            <a:r>
              <a:rPr/>
              <a:t>We take a pipeline view from cradle to career, tracking 11 indicators from pre-K to college completion crucial in a child’s journey.</a:t>
            </a:r>
          </a:p>
        </p:txBody>
      </p:sp>
    </p:spTree>
    <p:extLst>
      <p:ext uri="{BB962C8B-B14F-4D97-AF65-F5344CB8AC3E}">
        <p14:creationId xmlns:p14="http://schemas.microsoft.com/office/powerpoint/2010/main" val="2844724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MOLINA: 384 eligible 4-year-olds (+53 vs. last year, closing the enrollment gap); </a:t>
            </a:r>
            <a:r>
              <a:rPr lang="en-US" sz="1200" b="1" kern="1200" dirty="0" smtClean="0">
                <a:solidFill>
                  <a:schemeClr val="tx1"/>
                </a:solidFill>
                <a:effectLst/>
                <a:latin typeface="+mn-lt"/>
                <a:ea typeface="+mn-ea"/>
                <a:cs typeface="+mn-cs"/>
              </a:rPr>
              <a:t>actual 308, still need 23</a:t>
            </a:r>
            <a:r>
              <a:rPr lang="en-US" sz="1200" b="1" kern="1200" baseline="0" dirty="0" smtClean="0">
                <a:solidFill>
                  <a:schemeClr val="tx1"/>
                </a:solidFill>
                <a:effectLst/>
                <a:latin typeface="+mn-lt"/>
                <a:ea typeface="+mn-ea"/>
                <a:cs typeface="+mn-cs"/>
              </a:rPr>
              <a:t> additional students to enroll to match last year, and 76 students to reach the goal</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5238ABA-3473-534E-A418-B5FB580F17D6}"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177662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5A3EE9F-FA28-4A18-99B7-DD90378251E5}" type="slidenum">
              <a:rPr lang="en-US" smtClean="0">
                <a:solidFill>
                  <a:prstClr val="black"/>
                </a:solidFill>
                <a:latin typeface="Calibri"/>
              </a:rPr>
              <a:pPr/>
              <a:t>4</a:t>
            </a:fld>
            <a:endParaRPr lang="en-US" dirty="0">
              <a:solidFill>
                <a:prstClr val="black"/>
              </a:solidFill>
              <a:latin typeface="Calibri"/>
            </a:endParaRPr>
          </a:p>
        </p:txBody>
      </p:sp>
    </p:spTree>
    <p:extLst>
      <p:ext uri="{BB962C8B-B14F-4D97-AF65-F5344CB8AC3E}">
        <p14:creationId xmlns:p14="http://schemas.microsoft.com/office/powerpoint/2010/main" val="1920921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685800" y="4400550"/>
            <a:ext cx="5486399" cy="3600599"/>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r>
              <a:rPr lang="en-US" sz="1100" dirty="0">
                <a:latin typeface="Arial"/>
                <a:ea typeface="Arial"/>
                <a:cs typeface="Arial"/>
                <a:sym typeface="Arial"/>
              </a:rPr>
              <a:t>Add Number of students in each school and number we’d reach if we were full feeder pattern</a:t>
            </a:r>
          </a:p>
          <a:p>
            <a:pPr marL="0" marR="0" lvl="0" indent="0" algn="l" rtl="0">
              <a:spcBef>
                <a:spcPts val="0"/>
              </a:spcBef>
              <a:buClr>
                <a:schemeClr val="dk1"/>
              </a:buClr>
              <a:buSzPct val="25000"/>
              <a:buFont typeface="Arial"/>
              <a:buNone/>
            </a:pPr>
            <a:r>
              <a:rPr lang="en-US" sz="1050" dirty="0">
                <a:solidFill>
                  <a:srgbClr val="1B2432"/>
                </a:solidFill>
                <a:highlight>
                  <a:srgbClr val="FFFFFF"/>
                </a:highlight>
                <a:latin typeface="Arial"/>
                <a:ea typeface="Arial"/>
                <a:cs typeface="Arial"/>
                <a:sym typeface="Arial"/>
              </a:rPr>
              <a:t> From Danya- We're serving 20,500 across the schools if you include the </a:t>
            </a:r>
            <a:r>
              <a:rPr lang="en-US" sz="1050" dirty="0" err="1">
                <a:solidFill>
                  <a:srgbClr val="1B2432"/>
                </a:solidFill>
                <a:highlight>
                  <a:srgbClr val="FFFFFF"/>
                </a:highlight>
                <a:latin typeface="Arial"/>
                <a:ea typeface="Arial"/>
                <a:cs typeface="Arial"/>
                <a:sym typeface="Arial"/>
              </a:rPr>
              <a:t>secondaries</a:t>
            </a:r>
            <a:r>
              <a:rPr lang="en-US" sz="1050" dirty="0">
                <a:solidFill>
                  <a:srgbClr val="1B2432"/>
                </a:solidFill>
                <a:highlight>
                  <a:srgbClr val="FFFFFF"/>
                </a:highlight>
                <a:latin typeface="Arial"/>
                <a:ea typeface="Arial"/>
                <a:cs typeface="Arial"/>
                <a:sym typeface="Arial"/>
              </a:rPr>
              <a:t> schools in PC and CSD. If you don't, we are serving 14,740</a:t>
            </a:r>
          </a:p>
          <a:p>
            <a:pPr marL="0" marR="0" lvl="0" indent="0" algn="l" rtl="0">
              <a:spcBef>
                <a:spcPts val="0"/>
              </a:spcBef>
              <a:buClr>
                <a:schemeClr val="dk1"/>
              </a:buClr>
              <a:buFont typeface="Arial"/>
              <a:buNone/>
            </a:pPr>
            <a:endParaRPr sz="1100" dirty="0">
              <a:latin typeface="Arial"/>
              <a:ea typeface="Arial"/>
              <a:cs typeface="Arial"/>
              <a:sym typeface="Arial"/>
            </a:endParaRPr>
          </a:p>
          <a:p>
            <a:pPr marL="0" marR="0" lvl="0" indent="0" algn="l" rtl="0">
              <a:spcBef>
                <a:spcPts val="0"/>
              </a:spcBef>
              <a:buClr>
                <a:schemeClr val="dk1"/>
              </a:buClr>
              <a:buSzPct val="25000"/>
              <a:buFont typeface="Arial"/>
              <a:buNone/>
            </a:pPr>
            <a:r>
              <a:rPr lang="en-US" sz="1100" u="sng" dirty="0">
                <a:latin typeface="Arial"/>
                <a:ea typeface="Arial"/>
                <a:cs typeface="Arial"/>
                <a:sym typeface="Arial"/>
              </a:rPr>
              <a:t>South Salt Lake</a:t>
            </a:r>
            <a:r>
              <a:rPr lang="en-US" sz="1100" dirty="0">
                <a:latin typeface="Arial"/>
                <a:ea typeface="Arial"/>
                <a:cs typeface="Arial"/>
                <a:sym typeface="Arial"/>
              </a:rPr>
              <a:t>: 4,571 students (current </a:t>
            </a:r>
            <a:r>
              <a:rPr lang="en-US" sz="1100" b="1" i="1" dirty="0">
                <a:latin typeface="Arial"/>
                <a:ea typeface="Arial"/>
                <a:cs typeface="Arial"/>
                <a:sym typeface="Arial"/>
              </a:rPr>
              <a:t>and </a:t>
            </a:r>
            <a:r>
              <a:rPr lang="en-US" sz="1100" dirty="0">
                <a:latin typeface="Arial"/>
                <a:ea typeface="Arial"/>
                <a:cs typeface="Arial"/>
                <a:sym typeface="Arial"/>
              </a:rPr>
              <a:t>full pipeline)</a:t>
            </a:r>
          </a:p>
          <a:p>
            <a:pPr marL="0" marR="0" lvl="0" indent="0" algn="l" rtl="0">
              <a:spcBef>
                <a:spcPts val="0"/>
              </a:spcBef>
              <a:buClr>
                <a:schemeClr val="dk1"/>
              </a:buClr>
              <a:buSzPct val="25000"/>
              <a:buFont typeface="Arial"/>
              <a:buNone/>
            </a:pPr>
            <a:r>
              <a:rPr lang="en-US" sz="1100" u="sng" dirty="0">
                <a:latin typeface="Arial"/>
                <a:ea typeface="Arial"/>
                <a:cs typeface="Arial"/>
                <a:sym typeface="Arial"/>
              </a:rPr>
              <a:t>Kearns</a:t>
            </a:r>
            <a:r>
              <a:rPr lang="en-US" sz="1100" dirty="0">
                <a:latin typeface="Arial"/>
                <a:ea typeface="Arial"/>
                <a:cs typeface="Arial"/>
                <a:sym typeface="Arial"/>
              </a:rPr>
              <a:t>: 3,632 students (current), 9,667 students (full pipeline)</a:t>
            </a:r>
          </a:p>
          <a:p>
            <a:pPr marL="0" marR="0" lvl="0" indent="0" algn="l" rtl="0">
              <a:spcBef>
                <a:spcPts val="0"/>
              </a:spcBef>
              <a:buClr>
                <a:schemeClr val="dk1"/>
              </a:buClr>
              <a:buSzPct val="25000"/>
              <a:buFont typeface="Arial"/>
              <a:buNone/>
            </a:pPr>
            <a:r>
              <a:rPr lang="en-US" sz="1100" u="sng" dirty="0">
                <a:latin typeface="Arial"/>
                <a:ea typeface="Arial"/>
                <a:cs typeface="Arial"/>
                <a:sym typeface="Arial"/>
              </a:rPr>
              <a:t>West Valley</a:t>
            </a:r>
            <a:r>
              <a:rPr lang="en-US" sz="1100" dirty="0">
                <a:latin typeface="Arial"/>
                <a:ea typeface="Arial"/>
                <a:cs typeface="Arial"/>
                <a:sym typeface="Arial"/>
              </a:rPr>
              <a:t>: 971 students (current), 12,064 students (full pipeline)</a:t>
            </a:r>
          </a:p>
          <a:p>
            <a:pPr marL="0" marR="0" lvl="0" indent="0" algn="l" rtl="0">
              <a:spcBef>
                <a:spcPts val="0"/>
              </a:spcBef>
              <a:buClr>
                <a:schemeClr val="dk1"/>
              </a:buClr>
              <a:buSzPct val="25000"/>
              <a:buFont typeface="Arial"/>
              <a:buNone/>
            </a:pPr>
            <a:r>
              <a:rPr lang="en-US" sz="1100" u="sng" dirty="0">
                <a:latin typeface="Arial"/>
                <a:ea typeface="Arial"/>
                <a:cs typeface="Arial"/>
                <a:sym typeface="Arial"/>
              </a:rPr>
              <a:t>Park City</a:t>
            </a:r>
            <a:r>
              <a:rPr lang="en-US" sz="1100" dirty="0">
                <a:latin typeface="Arial"/>
                <a:ea typeface="Arial"/>
                <a:cs typeface="Arial"/>
                <a:sym typeface="Arial"/>
              </a:rPr>
              <a:t>: 2,036 students (current), 4,739 students (full pipeline)</a:t>
            </a:r>
          </a:p>
          <a:p>
            <a:pPr marL="0" marR="0" lvl="0" indent="0" algn="l" rtl="0">
              <a:spcBef>
                <a:spcPts val="0"/>
              </a:spcBef>
              <a:buClr>
                <a:schemeClr val="dk1"/>
              </a:buClr>
              <a:buSzPct val="25000"/>
              <a:buFont typeface="Arial"/>
              <a:buNone/>
            </a:pPr>
            <a:r>
              <a:rPr lang="en-US" sz="1100" u="sng" dirty="0">
                <a:latin typeface="Arial"/>
                <a:ea typeface="Arial"/>
                <a:cs typeface="Arial"/>
                <a:sym typeface="Arial"/>
              </a:rPr>
              <a:t>Clearfield</a:t>
            </a:r>
            <a:r>
              <a:rPr lang="en-US" sz="1100" dirty="0">
                <a:latin typeface="Arial"/>
                <a:ea typeface="Arial"/>
                <a:cs typeface="Arial"/>
                <a:sym typeface="Arial"/>
              </a:rPr>
              <a:t>: 1,015 students (current), 5,548 students (full pipeline)</a:t>
            </a:r>
          </a:p>
          <a:p>
            <a:pPr marL="0" marR="0" lvl="0" indent="0" algn="l" rtl="0">
              <a:spcBef>
                <a:spcPts val="0"/>
              </a:spcBef>
              <a:buClr>
                <a:schemeClr val="dk1"/>
              </a:buClr>
              <a:buSzPct val="25000"/>
              <a:buFont typeface="Arial"/>
              <a:buNone/>
            </a:pPr>
            <a:r>
              <a:rPr lang="en-US" sz="1100" u="sng" dirty="0">
                <a:latin typeface="Arial"/>
                <a:ea typeface="Arial"/>
                <a:cs typeface="Arial"/>
                <a:sym typeface="Arial"/>
              </a:rPr>
              <a:t>Midvale</a:t>
            </a:r>
            <a:r>
              <a:rPr lang="en-US" sz="1100" dirty="0">
                <a:latin typeface="Arial"/>
                <a:ea typeface="Arial"/>
                <a:cs typeface="Arial"/>
                <a:sym typeface="Arial"/>
              </a:rPr>
              <a:t>: 5,424 students (current </a:t>
            </a:r>
            <a:r>
              <a:rPr lang="en-US" sz="1100" b="1" i="1" dirty="0">
                <a:latin typeface="Arial"/>
                <a:ea typeface="Arial"/>
                <a:cs typeface="Arial"/>
                <a:sym typeface="Arial"/>
              </a:rPr>
              <a:t>and </a:t>
            </a:r>
            <a:r>
              <a:rPr lang="en-US" sz="1100" dirty="0">
                <a:latin typeface="Arial"/>
                <a:ea typeface="Arial"/>
                <a:cs typeface="Arial"/>
                <a:sym typeface="Arial"/>
              </a:rPr>
              <a:t>full pipeline)</a:t>
            </a:r>
          </a:p>
          <a:p>
            <a:pPr marL="0" marR="0" lvl="0" indent="0" algn="l" rtl="0">
              <a:spcBef>
                <a:spcPts val="0"/>
              </a:spcBef>
              <a:buClr>
                <a:schemeClr val="dk1"/>
              </a:buClr>
              <a:buSzPct val="25000"/>
              <a:buFont typeface="Arial"/>
              <a:buNone/>
            </a:pPr>
            <a:r>
              <a:rPr lang="en-US" sz="1100" u="sng" dirty="0">
                <a:latin typeface="Arial"/>
                <a:ea typeface="Arial"/>
                <a:cs typeface="Arial"/>
                <a:sym typeface="Arial"/>
              </a:rPr>
              <a:t>Guadalupe</a:t>
            </a:r>
            <a:r>
              <a:rPr lang="en-US" sz="1100" dirty="0">
                <a:latin typeface="Arial"/>
                <a:ea typeface="Arial"/>
                <a:cs typeface="Arial"/>
                <a:sym typeface="Arial"/>
              </a:rPr>
              <a:t>: 248 (current </a:t>
            </a:r>
            <a:r>
              <a:rPr lang="en-US" sz="1100" b="1" i="1" dirty="0">
                <a:latin typeface="Arial"/>
                <a:ea typeface="Arial"/>
                <a:cs typeface="Arial"/>
                <a:sym typeface="Arial"/>
              </a:rPr>
              <a:t>and </a:t>
            </a:r>
            <a:r>
              <a:rPr lang="en-US" sz="1100" dirty="0">
                <a:latin typeface="Arial"/>
                <a:ea typeface="Arial"/>
                <a:cs typeface="Arial"/>
                <a:sym typeface="Arial"/>
              </a:rPr>
              <a:t>full pipeline)</a:t>
            </a:r>
          </a:p>
          <a:p>
            <a:pPr marL="0" marR="0" lvl="0" indent="0" algn="l" rtl="0">
              <a:spcBef>
                <a:spcPts val="0"/>
              </a:spcBef>
              <a:buClr>
                <a:schemeClr val="dk1"/>
              </a:buClr>
              <a:buFont typeface="Arial"/>
              <a:buNone/>
            </a:pPr>
            <a:endParaRPr sz="1100" dirty="0">
              <a:latin typeface="Arial"/>
              <a:ea typeface="Arial"/>
              <a:cs typeface="Arial"/>
              <a:sym typeface="Arial"/>
            </a:endParaRPr>
          </a:p>
        </p:txBody>
      </p:sp>
      <p:sp>
        <p:nvSpPr>
          <p:cNvPr id="157" name="Shape 15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05608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b="1" dirty="0" smtClean="0">
                <a:solidFill>
                  <a:srgbClr val="FF0000"/>
                </a:solidFill>
              </a:rPr>
              <a:t>KOREY – Amy</a:t>
            </a:r>
            <a:r>
              <a:rPr lang="en" b="1" baseline="0" dirty="0" smtClean="0">
                <a:solidFill>
                  <a:srgbClr val="FF0000"/>
                </a:solidFill>
              </a:rPr>
              <a:t> sent the DIBELS data for Wasatch and Holt and the District last night. Will you add it please and recreate this table in powerpoint?</a:t>
            </a:r>
          </a:p>
          <a:p>
            <a:pPr rtl="0">
              <a:spcBef>
                <a:spcPts val="0"/>
              </a:spcBef>
              <a:buNone/>
            </a:pPr>
            <a:endParaRPr lang="en" baseline="0" dirty="0" smtClean="0">
              <a:solidFill>
                <a:srgbClr val="FF0000"/>
              </a:solidFill>
            </a:endParaRPr>
          </a:p>
          <a:p>
            <a:pPr rtl="0">
              <a:spcBef>
                <a:spcPts val="0"/>
              </a:spcBef>
              <a:buNone/>
            </a:pPr>
            <a:r>
              <a:rPr lang="en" dirty="0" smtClean="0">
                <a:solidFill>
                  <a:srgbClr val="FF0000"/>
                </a:solidFill>
              </a:rPr>
              <a:t>WAITING </a:t>
            </a:r>
            <a:r>
              <a:rPr lang="en" dirty="0">
                <a:solidFill>
                  <a:srgbClr val="FF0000"/>
                </a:solidFill>
              </a:rPr>
              <a:t>FOR DIBELS DATA FROM PC AND DAVIS</a:t>
            </a:r>
          </a:p>
          <a:p>
            <a:pPr rtl="0">
              <a:spcBef>
                <a:spcPts val="0"/>
              </a:spcBef>
              <a:buNone/>
            </a:pPr>
            <a:endParaRPr dirty="0"/>
          </a:p>
        </p:txBody>
      </p:sp>
    </p:spTree>
    <p:extLst>
      <p:ext uri="{BB962C8B-B14F-4D97-AF65-F5344CB8AC3E}">
        <p14:creationId xmlns:p14="http://schemas.microsoft.com/office/powerpoint/2010/main" val="1478658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5" name="Shape 1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228600" lvl="0" indent="0" rtl="0">
              <a:spcBef>
                <a:spcPts val="0"/>
              </a:spcBef>
              <a:buNone/>
            </a:pPr>
            <a:endParaRPr lang="en" dirty="0" smtClean="0"/>
          </a:p>
        </p:txBody>
      </p:sp>
    </p:spTree>
    <p:extLst>
      <p:ext uri="{BB962C8B-B14F-4D97-AF65-F5344CB8AC3E}">
        <p14:creationId xmlns:p14="http://schemas.microsoft.com/office/powerpoint/2010/main" val="174835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endParaRPr lang="en" dirty="0">
              <a:solidFill>
                <a:schemeClr val="accent3"/>
              </a:solidFill>
            </a:endParaRPr>
          </a:p>
        </p:txBody>
      </p:sp>
    </p:spTree>
    <p:extLst>
      <p:ext uri="{BB962C8B-B14F-4D97-AF65-F5344CB8AC3E}">
        <p14:creationId xmlns:p14="http://schemas.microsoft.com/office/powerpoint/2010/main" val="253100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pPr lvl="0"/>
            <a:endParaRPr/>
          </a:p>
        </p:txBody>
      </p:sp>
      <p:sp>
        <p:nvSpPr>
          <p:cNvPr id="128" name="Shape 128"/>
          <p:cNvSpPr>
            <a:spLocks noGrp="1"/>
          </p:cNvSpPr>
          <p:nvPr>
            <p:ph type="body" sz="quarter" idx="1"/>
          </p:nvPr>
        </p:nvSpPr>
        <p:spPr>
          <a:prstGeom prst="rect">
            <a:avLst/>
          </a:prstGeom>
        </p:spPr>
        <p:txBody>
          <a:bodyPr/>
          <a:lstStyle>
            <a:lvl1pPr defTabSz="914400">
              <a:lnSpc>
                <a:spcPct val="100000"/>
              </a:lnSpc>
              <a:defRPr sz="1200">
                <a:latin typeface="Verdana"/>
                <a:ea typeface="Verdana"/>
                <a:cs typeface="Verdana"/>
                <a:sym typeface="Verdana"/>
              </a:defRPr>
            </a:lvl1pPr>
          </a:lstStyle>
          <a:p>
            <a:pPr lvl="0">
              <a:defRPr sz="1800"/>
            </a:pPr>
            <a:r>
              <a:rPr sz="1200"/>
              <a:t>An independent nonprofit and Partnership of 160 nonprofits, districts, colleges, and many other entities focused on helping drive student achievement from birth through career, focusing on the 750,000+ students in Dallas County. The largest of 61 organizations like it in the country.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prstGeom prst="rect">
            <a:avLst/>
          </a:prstGeom>
        </p:spPr>
        <p:txBody>
          <a:bodyPr/>
          <a:lstStyle/>
          <a:p>
            <a:pPr lvl="0"/>
            <a:endParaRPr/>
          </a:p>
        </p:txBody>
      </p:sp>
      <p:sp>
        <p:nvSpPr>
          <p:cNvPr id="133" name="Shape 133"/>
          <p:cNvSpPr>
            <a:spLocks noGrp="1"/>
          </p:cNvSpPr>
          <p:nvPr>
            <p:ph type="body" sz="quarter" idx="1"/>
          </p:nvPr>
        </p:nvSpPr>
        <p:spPr>
          <a:prstGeom prst="rect">
            <a:avLst/>
          </a:prstGeom>
        </p:spPr>
        <p:txBody>
          <a:bodyPr/>
          <a:lstStyle>
            <a:lvl1pPr defTabSz="914400">
              <a:lnSpc>
                <a:spcPct val="100000"/>
              </a:lnSpc>
              <a:defRPr sz="1200">
                <a:latin typeface="Verdana"/>
                <a:ea typeface="Verdana"/>
                <a:cs typeface="Verdana"/>
                <a:sym typeface="Verdana"/>
              </a:defRPr>
            </a:lvl1pPr>
          </a:lstStyle>
          <a:p>
            <a:pPr lvl="0">
              <a:defRPr sz="1800"/>
            </a:pPr>
            <a:r>
              <a:rPr sz="1200"/>
              <a:t>Dallas County itself is 1% of the U.S. It’s meaningful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pPr lvl="0"/>
            <a:endParaRPr/>
          </a:p>
        </p:txBody>
      </p:sp>
      <p:sp>
        <p:nvSpPr>
          <p:cNvPr id="182" name="Shape 182"/>
          <p:cNvSpPr>
            <a:spLocks noGrp="1"/>
          </p:cNvSpPr>
          <p:nvPr>
            <p:ph type="body" sz="quarter" idx="1"/>
          </p:nvPr>
        </p:nvSpPr>
        <p:spPr>
          <a:prstGeom prst="rect">
            <a:avLst/>
          </a:prstGeom>
        </p:spPr>
        <p:txBody>
          <a:bodyPr/>
          <a:lstStyle>
            <a:lvl1pPr defTabSz="905622">
              <a:lnSpc>
                <a:spcPct val="100000"/>
              </a:lnSpc>
              <a:defRPr sz="1200">
                <a:solidFill>
                  <a:srgbClr val="003663"/>
                </a:solidFill>
                <a:latin typeface="Verdana"/>
                <a:ea typeface="Verdana"/>
                <a:cs typeface="Verdana"/>
                <a:sym typeface="Verdana"/>
              </a:defRPr>
            </a:lvl1pPr>
          </a:lstStyle>
          <a:p>
            <a:pPr lvl="0">
              <a:defRPr sz="1800">
                <a:solidFill>
                  <a:srgbClr val="000000"/>
                </a:solidFill>
              </a:defRPr>
            </a:pPr>
            <a:r>
              <a:rPr sz="1200">
                <a:solidFill>
                  <a:srgbClr val="003663"/>
                </a:solidFill>
              </a:rPr>
              <a:t>We take a pipeline view from cradle to career, tracking 11 indicators from pre-K to college completion crucial in a child’s journey.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xml"/><Relationship Id="rId4" Type="http://schemas.openxmlformats.org/officeDocument/2006/relationships/slideMaster" Target="../slideMasters/slideMaster2.xml"/><Relationship Id="rId5" Type="http://schemas.openxmlformats.org/officeDocument/2006/relationships/oleObject" Target="../embeddings/oleObject1.bin"/><Relationship Id="rId6" Type="http://schemas.openxmlformats.org/officeDocument/2006/relationships/image" Target="../media/image3.emf"/><Relationship Id="rId7" Type="http://schemas.openxmlformats.org/officeDocument/2006/relationships/image" Target="../media/image4.png"/><Relationship Id="rId8" Type="http://schemas.openxmlformats.org/officeDocument/2006/relationships/oleObject" Target="../embeddings/oleObject2.bin"/><Relationship Id="rId1" Type="http://schemas.openxmlformats.org/officeDocument/2006/relationships/vmlDrawing" Target="../drawings/vmlDrawing1.vml"/><Relationship Id="rId2" Type="http://schemas.openxmlformats.org/officeDocument/2006/relationships/tags" Target="../tags/tag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4.xml"/><Relationship Id="rId4" Type="http://schemas.openxmlformats.org/officeDocument/2006/relationships/tags" Target="../tags/tag5.xml"/><Relationship Id="rId5" Type="http://schemas.openxmlformats.org/officeDocument/2006/relationships/slideMaster" Target="../slideMasters/slideMaster5.xml"/><Relationship Id="rId6" Type="http://schemas.openxmlformats.org/officeDocument/2006/relationships/oleObject" Target="../embeddings/oleObject3.bin"/><Relationship Id="rId7" Type="http://schemas.openxmlformats.org/officeDocument/2006/relationships/image" Target="../media/image3.emf"/><Relationship Id="rId1" Type="http://schemas.openxmlformats.org/officeDocument/2006/relationships/vmlDrawing" Target="../drawings/vmlDrawing2.vml"/><Relationship Id="rId2" Type="http://schemas.openxmlformats.org/officeDocument/2006/relationships/tags" Target="../tags/tag3.xml"/></Relationships>
</file>

<file path=ppt/slideLayouts/_rels/slideLayout42.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8.xml"/><Relationship Id="rId4" Type="http://schemas.openxmlformats.org/officeDocument/2006/relationships/tags" Target="../tags/tag9.xml"/><Relationship Id="rId5" Type="http://schemas.openxmlformats.org/officeDocument/2006/relationships/slideMaster" Target="../slideMasters/slideMaster5.xml"/><Relationship Id="rId6" Type="http://schemas.openxmlformats.org/officeDocument/2006/relationships/oleObject" Target="../embeddings/oleObject4.bin"/><Relationship Id="rId7" Type="http://schemas.openxmlformats.org/officeDocument/2006/relationships/image" Target="../media/image3.emf"/><Relationship Id="rId1" Type="http://schemas.openxmlformats.org/officeDocument/2006/relationships/vmlDrawing" Target="../drawings/vmlDrawing3.vml"/><Relationship Id="rId2" Type="http://schemas.openxmlformats.org/officeDocument/2006/relationships/tags" Target="../tags/tag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5.xml"/><Relationship Id="rId4" Type="http://schemas.openxmlformats.org/officeDocument/2006/relationships/oleObject" Target="../embeddings/oleObject5.bin"/><Relationship Id="rId5" Type="http://schemas.openxmlformats.org/officeDocument/2006/relationships/image" Target="../media/image3.emf"/><Relationship Id="rId1" Type="http://schemas.openxmlformats.org/officeDocument/2006/relationships/vmlDrawing" Target="../drawings/vmlDrawing4.vml"/><Relationship Id="rId2" Type="http://schemas.openxmlformats.org/officeDocument/2006/relationships/tags" Target="../tags/tag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emf"/></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emf"/></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emf"/></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emf"/></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Commit! Blue Content w/ runner w/o Text">
    <p:spTree>
      <p:nvGrpSpPr>
        <p:cNvPr id="1" name=""/>
        <p:cNvGrpSpPr/>
        <p:nvPr/>
      </p:nvGrpSpPr>
      <p:grpSpPr>
        <a:xfrm>
          <a:off x="0" y="0"/>
          <a:ext cx="0" cy="0"/>
          <a:chOff x="0" y="0"/>
          <a:chExt cx="0" cy="0"/>
        </a:xfrm>
      </p:grpSpPr>
      <p:pic>
        <p:nvPicPr>
          <p:cNvPr id="14" name="image1.png" descr="logo_Commit_Small-01.png"/>
          <p:cNvPicPr/>
          <p:nvPr/>
        </p:nvPicPr>
        <p:blipFill>
          <a:blip r:embed="rId2" cstate="print">
            <a:extLst/>
          </a:blip>
          <a:stretch>
            <a:fillRect/>
          </a:stretch>
        </p:blipFill>
        <p:spPr>
          <a:xfrm>
            <a:off x="304800" y="6467230"/>
            <a:ext cx="914400" cy="182882"/>
          </a:xfrm>
          <a:prstGeom prst="rect">
            <a:avLst/>
          </a:prstGeom>
          <a:ln w="12700">
            <a:miter lim="400000"/>
          </a:ln>
        </p:spPr>
      </p:pic>
      <p:sp>
        <p:nvSpPr>
          <p:cNvPr id="15" name="Shape 15"/>
          <p:cNvSpPr/>
          <p:nvPr/>
        </p:nvSpPr>
        <p:spPr>
          <a:xfrm>
            <a:off x="8700782" y="6582523"/>
            <a:ext cx="443220" cy="139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a:defRPr sz="900">
                <a:latin typeface="Verdana"/>
                <a:ea typeface="Verdana"/>
                <a:cs typeface="Verdana"/>
                <a:sym typeface="Verdana"/>
              </a:defRPr>
            </a:lvl1pPr>
          </a:lstStyle>
          <a:p>
            <a:pPr lvl="0">
              <a:defRPr sz="1800">
                <a:solidFill>
                  <a:srgbClr val="000000"/>
                </a:solidFill>
              </a:defRPr>
            </a:pPr>
            <a:r>
              <a:rPr sz="900">
                <a:solidFill>
                  <a:srgbClr val="003663"/>
                </a:solidFill>
              </a:rPr>
              <a:t>‹#›</a:t>
            </a:r>
          </a:p>
        </p:txBody>
      </p:sp>
      <p:sp>
        <p:nvSpPr>
          <p:cNvPr id="16" name="Shape 16"/>
          <p:cNvSpPr>
            <a:spLocks noGrp="1"/>
          </p:cNvSpPr>
          <p:nvPr>
            <p:ph type="title"/>
          </p:nvPr>
        </p:nvSpPr>
        <p:spPr>
          <a:xfrm>
            <a:off x="0" y="2971800"/>
            <a:ext cx="9144000" cy="914400"/>
          </a:xfrm>
          <a:prstGeom prst="rect">
            <a:avLst/>
          </a:prstGeom>
          <a:solidFill>
            <a:srgbClr val="003663"/>
          </a:solidFill>
        </p:spPr>
        <p:txBody>
          <a:bodyPr lIns="45718" tIns="45718" rIns="45718" bIns="45718">
            <a:noAutofit/>
          </a:bodyPr>
          <a:lstStyle>
            <a:lvl1pPr defTabSz="457200">
              <a:defRPr sz="3200">
                <a:solidFill>
                  <a:srgbClr val="FFFFFF"/>
                </a:solidFill>
                <a:latin typeface="Verdana"/>
                <a:ea typeface="Verdana"/>
                <a:cs typeface="Verdana"/>
                <a:sym typeface="Verdana"/>
              </a:defRPr>
            </a:lvl1pPr>
          </a:lstStyle>
          <a:p>
            <a:pPr lvl="0">
              <a:defRPr sz="1800">
                <a:solidFill>
                  <a:srgbClr val="000000"/>
                </a:solidFill>
              </a:defRPr>
            </a:pPr>
            <a:r>
              <a:rPr sz="3200">
                <a:solidFill>
                  <a:srgbClr val="FFFFFF"/>
                </a:solidFill>
              </a:rPr>
              <a:t>Click to edit Master title style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70" name="Shape 70"/>
          <p:cNvSpPr>
            <a:spLocks noGrp="1"/>
          </p:cNvSpPr>
          <p:nvPr>
            <p:ph type="title"/>
          </p:nvPr>
        </p:nvSpPr>
        <p:spPr>
          <a:xfrm>
            <a:off x="457200" y="256810"/>
            <a:ext cx="8229600" cy="1178656"/>
          </a:xfrm>
          <a:prstGeom prst="rect">
            <a:avLst/>
          </a:prstGeom>
        </p:spPr>
        <p:txBody>
          <a:bodyPr/>
          <a:lstStyle/>
          <a:p>
            <a:pPr lvl="0">
              <a:defRPr sz="1800"/>
            </a:pPr>
            <a:r>
              <a:rPr sz="4400"/>
              <a:t>Title Text</a:t>
            </a:r>
          </a:p>
        </p:txBody>
      </p:sp>
      <p:sp>
        <p:nvSpPr>
          <p:cNvPr id="71" name="Shape 71"/>
          <p:cNvSpPr>
            <a:spLocks noGrp="1"/>
          </p:cNvSpPr>
          <p:nvPr>
            <p:ph type="body" idx="1"/>
          </p:nvPr>
        </p:nvSpPr>
        <p:spPr>
          <a:xfrm>
            <a:off x="457200" y="1435464"/>
            <a:ext cx="4040188" cy="73941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72" name="Shape 72"/>
          <p:cNvSpPr>
            <a:spLocks noGrp="1"/>
          </p:cNvSpPr>
          <p:nvPr>
            <p:ph type="sldNum" sz="quarter" idx="2"/>
          </p:nvPr>
        </p:nvSpPr>
        <p:spPr>
          <a:xfrm>
            <a:off x="6553200" y="6450012"/>
            <a:ext cx="2133600" cy="177801"/>
          </a:xfrm>
          <a:prstGeom prst="rect">
            <a:avLst/>
          </a:prstGeom>
        </p:spPr>
        <p:txBody>
          <a:bodyPr lIns="0" tIns="0" rIns="0" bIns="0"/>
          <a:lstStyle/>
          <a:p>
            <a:pPr lvl="0"/>
            <a:fld id="{86CB4B4D-7CA3-9044-876B-883B54F8677D}" type="slidenum">
              <a:rPr/>
              <a:pPr lvl="0"/>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4" name="Shape 74"/>
          <p:cNvSpPr>
            <a:spLocks noGrp="1"/>
          </p:cNvSpPr>
          <p:nvPr>
            <p:ph type="title"/>
          </p:nvPr>
        </p:nvSpPr>
        <p:spPr>
          <a:prstGeom prst="rect">
            <a:avLst/>
          </a:prstGeom>
        </p:spPr>
        <p:txBody>
          <a:bodyPr/>
          <a:lstStyle/>
          <a:p>
            <a:pPr lvl="0">
              <a:defRPr sz="1800"/>
            </a:pPr>
            <a:r>
              <a:rPr sz="4400"/>
              <a:t>Title Text</a:t>
            </a:r>
          </a:p>
        </p:txBody>
      </p:sp>
      <p:sp>
        <p:nvSpPr>
          <p:cNvPr id="75" name="Shape 75"/>
          <p:cNvSpPr>
            <a:spLocks noGrp="1"/>
          </p:cNvSpPr>
          <p:nvPr>
            <p:ph type="body" idx="1"/>
          </p:nvPr>
        </p:nvSpPr>
        <p:spPr>
          <a:xfrm>
            <a:off x="457200" y="1600200"/>
            <a:ext cx="4038600" cy="5257800"/>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76" name="Shape 76"/>
          <p:cNvSpPr>
            <a:spLocks noGrp="1"/>
          </p:cNvSpPr>
          <p:nvPr>
            <p:ph type="sldNum" sz="quarter" idx="2"/>
          </p:nvPr>
        </p:nvSpPr>
        <p:spPr>
          <a:xfrm>
            <a:off x="6553200" y="6450012"/>
            <a:ext cx="2133600" cy="177801"/>
          </a:xfrm>
          <a:prstGeom prst="rect">
            <a:avLst/>
          </a:prstGeom>
        </p:spPr>
        <p:txBody>
          <a:bodyPr lIns="0" tIns="0" rIns="0" bIns="0"/>
          <a:lstStyle/>
          <a:p>
            <a:pPr lvl="0"/>
            <a:fld id="{86CB4B4D-7CA3-9044-876B-883B54F8677D}" type="slidenum">
              <a:rPr/>
              <a:pPr lvl="0"/>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78" name="Shape 78"/>
          <p:cNvSpPr>
            <a:spLocks noGrp="1"/>
          </p:cNvSpPr>
          <p:nvPr>
            <p:ph type="title"/>
          </p:nvPr>
        </p:nvSpPr>
        <p:spPr>
          <a:xfrm>
            <a:off x="457200" y="0"/>
            <a:ext cx="8229600" cy="1692276"/>
          </a:xfrm>
          <a:prstGeom prst="rect">
            <a:avLst/>
          </a:prstGeom>
        </p:spPr>
        <p:txBody>
          <a:bodyPr/>
          <a:lstStyle/>
          <a:p>
            <a:pPr lvl="0">
              <a:defRPr sz="1800"/>
            </a:pPr>
            <a:r>
              <a:rPr sz="4400"/>
              <a:t>Title Text</a:t>
            </a:r>
          </a:p>
        </p:txBody>
      </p:sp>
      <p:sp>
        <p:nvSpPr>
          <p:cNvPr id="79" name="Shape 79"/>
          <p:cNvSpPr>
            <a:spLocks noGrp="1"/>
          </p:cNvSpPr>
          <p:nvPr>
            <p:ph type="sldNum" sz="quarter" idx="2"/>
          </p:nvPr>
        </p:nvSpPr>
        <p:spPr>
          <a:xfrm>
            <a:off x="6553200" y="6450012"/>
            <a:ext cx="2133600" cy="177801"/>
          </a:xfrm>
          <a:prstGeom prst="rect">
            <a:avLst/>
          </a:prstGeom>
        </p:spPr>
        <p:txBody>
          <a:bodyPr lIns="0" tIns="0" rIns="0" bIns="0"/>
          <a:lstStyle/>
          <a:p>
            <a:pPr lvl="0"/>
            <a:fld id="{86CB4B4D-7CA3-9044-876B-883B54F8677D}" type="slidenum">
              <a:rPr/>
              <a:pPr lvl="0"/>
              <a:t>‹#›</a:t>
            </a:fld>
            <a:endParaRPr/>
          </a:p>
        </p:txBody>
      </p:sp>
      <p:sp>
        <p:nvSpPr>
          <p:cNvPr id="80" name="Shape 80"/>
          <p:cNvSpPr>
            <a:spLocks noGrp="1"/>
          </p:cNvSpPr>
          <p:nvPr>
            <p:ph type="body" idx="1"/>
          </p:nvPr>
        </p:nvSpPr>
        <p:spPr>
          <a:xfrm>
            <a:off x="609600" y="1803400"/>
            <a:ext cx="8153400" cy="5054600"/>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mit! Blue Content w/ Text w/o Log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Click to edit Master title style</a:t>
            </a:r>
            <a:endParaRPr lang="en-US" dirty="0"/>
          </a:p>
        </p:txBody>
      </p:sp>
      <p:sp>
        <p:nvSpPr>
          <p:cNvPr id="4" name="Content Placeholder 3"/>
          <p:cNvSpPr>
            <a:spLocks noGrp="1"/>
          </p:cNvSpPr>
          <p:nvPr>
            <p:ph sz="quarter" idx="10"/>
          </p:nvPr>
        </p:nvSpPr>
        <p:spPr>
          <a:xfrm>
            <a:off x="311944" y="1464227"/>
            <a:ext cx="8520112" cy="5002212"/>
          </a:xfrm>
          <a:prstGeom prst="rect">
            <a:avLst/>
          </a:prstGeom>
        </p:spPr>
        <p:txBody>
          <a:bodyPr>
            <a:normAutofit/>
          </a:bodyPr>
          <a:lstStyle>
            <a:lvl1pPr>
              <a:defRPr>
                <a:latin typeface="Verdana"/>
              </a:defRPr>
            </a:lvl1pPr>
            <a:lvl2pPr>
              <a:defRPr>
                <a:latin typeface="Verdana"/>
              </a:defRPr>
            </a:lvl2pPr>
            <a:lvl3pPr>
              <a:defRPr>
                <a:latin typeface="Verdana"/>
              </a:defRPr>
            </a:lvl3pPr>
            <a:lvl4pPr>
              <a:defRPr>
                <a:latin typeface="Verdana"/>
              </a:defRPr>
            </a:lvl4pPr>
            <a:lvl5pPr>
              <a:defRPr>
                <a:latin typeface="Verdan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32525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mit! Blue Content w/o Text and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260483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and Text">
    <p:spTree>
      <p:nvGrpSpPr>
        <p:cNvPr id="1" name=""/>
        <p:cNvGrpSpPr/>
        <p:nvPr/>
      </p:nvGrpSpPr>
      <p:grpSpPr>
        <a:xfrm>
          <a:off x="0" y="0"/>
          <a:ext cx="0" cy="0"/>
          <a:chOff x="0" y="0"/>
          <a:chExt cx="0" cy="0"/>
        </a:xfrm>
      </p:grpSpPr>
      <p:graphicFrame>
        <p:nvGraphicFramePr>
          <p:cNvPr id="5" name="Object 2" hidden="1"/>
          <p:cNvGraphicFramePr>
            <a:graphicFrameLocks noChangeAspect="1"/>
          </p:cNvGraphicFramePr>
          <p:nvPr>
            <p:custDataLst>
              <p:tags r:id="rId2"/>
            </p:custDataLst>
          </p:nvPr>
        </p:nvGraphicFramePr>
        <p:xfrm>
          <a:off x="1118" y="1120"/>
          <a:ext cx="1116" cy="1115"/>
        </p:xfrm>
        <a:graphic>
          <a:graphicData uri="http://schemas.openxmlformats.org/presentationml/2006/ole">
            <mc:AlternateContent xmlns:mc="http://schemas.openxmlformats.org/markup-compatibility/2006">
              <mc:Choice xmlns:v="urn:schemas-microsoft-com:vml" Requires="v">
                <p:oleObj spid="_x0000_s1039" name="think-cell Slide" r:id="rId5" imgW="6350000" imgH="6350000" progId="">
                  <p:embed/>
                </p:oleObj>
              </mc:Choice>
              <mc:Fallback>
                <p:oleObj name="think-cell Slide" r:id="rId5" imgW="6350000" imgH="63500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 y="1120"/>
                        <a:ext cx="1116" cy="11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8645356" y="6462990"/>
            <a:ext cx="309981" cy="215444"/>
          </a:xfrm>
          <a:prstGeom prst="rect">
            <a:avLst/>
          </a:prstGeom>
          <a:noFill/>
          <a:ln/>
          <a:effectLst/>
        </p:spPr>
        <p:txBody>
          <a:bodyPr wrap="none" lIns="0" tIns="0" rIns="0" bIns="0">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r" defTabSz="626006" rtl="0" eaLnBrk="1" fontAlgn="base" hangingPunct="1">
              <a:spcBef>
                <a:spcPct val="0"/>
              </a:spcBef>
              <a:spcAft>
                <a:spcPct val="0"/>
              </a:spcAft>
            </a:pPr>
            <a:fld id="{339985FF-DD49-4E49-941A-461532AC28D9}" type="slidenum">
              <a:rPr lang="en-US" sz="1400" kern="1200">
                <a:solidFill>
                  <a:srgbClr val="000000"/>
                </a:solidFill>
                <a:latin typeface="Verdana"/>
                <a:cs typeface="Verdana"/>
                <a:sym typeface="Arial" charset="0"/>
              </a:rPr>
              <a:pPr algn="r" defTabSz="626006" rtl="0" eaLnBrk="1" fontAlgn="base" hangingPunct="1">
                <a:spcBef>
                  <a:spcPct val="0"/>
                </a:spcBef>
                <a:spcAft>
                  <a:spcPct val="0"/>
                </a:spcAft>
              </a:pPr>
              <a:t>‹#›</a:t>
            </a:fld>
            <a:endParaRPr lang="en-US" sz="1400" kern="1200" dirty="0">
              <a:solidFill>
                <a:srgbClr val="000000"/>
              </a:solidFill>
              <a:latin typeface="Verdana"/>
              <a:cs typeface="Verdana"/>
              <a:sym typeface="Arial" charset="0"/>
            </a:endParaRPr>
          </a:p>
        </p:txBody>
      </p:sp>
      <p:pic>
        <p:nvPicPr>
          <p:cNvPr id="9"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403937"/>
            <a:ext cx="9145116" cy="913880"/>
          </a:xfrm>
          <a:prstGeom prst="rect">
            <a:avLst/>
          </a:prstGeom>
          <a:solidFill>
            <a:srgbClr val="003663"/>
          </a:solidFill>
          <a:ln>
            <a:noFill/>
          </a:ln>
          <a:extLst/>
        </p:spPr>
      </p:pic>
      <p:graphicFrame>
        <p:nvGraphicFramePr>
          <p:cNvPr id="11" name="Object 1" hidden="1"/>
          <p:cNvGraphicFramePr>
            <a:graphicFrameLocks noChangeAspect="1"/>
          </p:cNvGraphicFramePr>
          <p:nvPr userDrawn="1">
            <p:custDataLst>
              <p:tags r:id="rId3"/>
            </p:custDataLst>
          </p:nvPr>
        </p:nvGraphicFramePr>
        <p:xfrm>
          <a:off x="1118" y="1120"/>
          <a:ext cx="1116" cy="1115"/>
        </p:xfrm>
        <a:graphic>
          <a:graphicData uri="http://schemas.openxmlformats.org/presentationml/2006/ole">
            <mc:AlternateContent xmlns:mc="http://schemas.openxmlformats.org/markup-compatibility/2006">
              <mc:Choice xmlns:v="urn:schemas-microsoft-com:vml" Requires="v">
                <p:oleObj spid="_x0000_s1040" name="think-cell Slide" r:id="rId8" imgW="6350000" imgH="6350000" progId="">
                  <p:embed/>
                </p:oleObj>
              </mc:Choice>
              <mc:Fallback>
                <p:oleObj name="think-cell Slide" r:id="rId8" imgW="6350000" imgH="63500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 y="1120"/>
                        <a:ext cx="1116" cy="11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4" name="Text Placeholder 3"/>
          <p:cNvSpPr>
            <a:spLocks noGrp="1"/>
          </p:cNvSpPr>
          <p:nvPr>
            <p:ph type="body" sz="quarter" idx="10"/>
          </p:nvPr>
        </p:nvSpPr>
        <p:spPr>
          <a:xfrm>
            <a:off x="422088" y="1763820"/>
            <a:ext cx="8305565" cy="4617719"/>
          </a:xfrm>
          <a:prstGeom prst="rect">
            <a:avLst/>
          </a:prstGeom>
        </p:spPr>
        <p:txBody>
          <a:bodyPr lIns="91429" tIns="45715" rIns="91429" bIns="45715"/>
          <a:lstStyle>
            <a:lvl1pPr>
              <a:defRPr/>
            </a:lvl1pPr>
            <a:lvl2pPr>
              <a:defRPr/>
            </a:lvl2pPr>
            <a:lvl3pPr>
              <a:defRPr/>
            </a:lvl3pPr>
            <a:lvl4pPr>
              <a:defRPr/>
            </a:lvl4pPr>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78352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mit! Blue Content w/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Click to edit Master title style</a:t>
            </a:r>
            <a:endParaRPr lang="en-US" dirty="0"/>
          </a:p>
        </p:txBody>
      </p:sp>
      <p:sp>
        <p:nvSpPr>
          <p:cNvPr id="4" name="Content Placeholder 3"/>
          <p:cNvSpPr>
            <a:spLocks noGrp="1"/>
          </p:cNvSpPr>
          <p:nvPr>
            <p:ph sz="quarter" idx="10"/>
          </p:nvPr>
        </p:nvSpPr>
        <p:spPr>
          <a:xfrm>
            <a:off x="311944" y="1464227"/>
            <a:ext cx="8520112" cy="5002212"/>
          </a:xfrm>
          <a:prstGeom prst="rect">
            <a:avLst/>
          </a:prstGeom>
        </p:spPr>
        <p:txBody>
          <a:bodyPr lIns="0" tIns="0" rIns="0" bIns="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p:txBody>
          <a:bodyPr/>
          <a:lstStyle/>
          <a:p>
            <a:endParaRPr lang="en-US" dirty="0">
              <a:latin typeface="Verdana"/>
            </a:endParaRPr>
          </a:p>
        </p:txBody>
      </p:sp>
    </p:spTree>
    <p:extLst>
      <p:ext uri="{BB962C8B-B14F-4D97-AF65-F5344CB8AC3E}">
        <p14:creationId xmlns:p14="http://schemas.microsoft.com/office/powerpoint/2010/main" val="2065412662"/>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mit! Blue Content w/o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0"/>
          </p:nvPr>
        </p:nvSpPr>
        <p:spPr/>
        <p:txBody>
          <a:bodyPr/>
          <a:lstStyle/>
          <a:p>
            <a:endParaRPr lang="en-US" dirty="0">
              <a:latin typeface="Verdana"/>
            </a:endParaRPr>
          </a:p>
        </p:txBody>
      </p:sp>
    </p:spTree>
    <p:extLst>
      <p:ext uri="{BB962C8B-B14F-4D97-AF65-F5344CB8AC3E}">
        <p14:creationId xmlns:p14="http://schemas.microsoft.com/office/powerpoint/2010/main" val="695329777"/>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ommit! Blue Content w/o Text">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7086600" y="23813"/>
            <a:ext cx="2057400" cy="306387"/>
          </a:xfrm>
          <a:prstGeom prst="roundRect">
            <a:avLst/>
          </a:prstGeom>
          <a:solidFill>
            <a:schemeClr val="accent3"/>
          </a:solidFill>
        </p:spPr>
        <p:txBody>
          <a:bodyPr/>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Runner</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0"/>
          </p:nvPr>
        </p:nvSpPr>
        <p:spPr/>
        <p:txBody>
          <a:bodyPr/>
          <a:lstStyle/>
          <a:p>
            <a:endParaRPr lang="en-US" dirty="0">
              <a:latin typeface="Verdana"/>
            </a:endParaRPr>
          </a:p>
        </p:txBody>
      </p:sp>
    </p:spTree>
    <p:extLst>
      <p:ext uri="{BB962C8B-B14F-4D97-AF65-F5344CB8AC3E}">
        <p14:creationId xmlns:p14="http://schemas.microsoft.com/office/powerpoint/2010/main" val="652555215"/>
      </p:ext>
    </p:extLst>
  </p:cSld>
  <p:clrMapOvr>
    <a:masterClrMapping/>
  </p:clrMapOvr>
  <p:timing>
    <p:tnLst>
      <p:par>
        <p:cTn xmlns:p14="http://schemas.microsoft.com/office/powerpoint/2010/mai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Commit! Blue Content w/o Text">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7086600" y="23813"/>
            <a:ext cx="2057400" cy="306387"/>
          </a:xfrm>
          <a:prstGeom prst="roundRect">
            <a:avLst/>
          </a:prstGeom>
          <a:solidFill>
            <a:schemeClr val="accent3"/>
          </a:solidFill>
        </p:spPr>
        <p:txBody>
          <a:bodyPr/>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Runner</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0"/>
          </p:nvPr>
        </p:nvSpPr>
        <p:spPr/>
        <p:txBody>
          <a:bodyPr/>
          <a:lstStyle/>
          <a:p>
            <a:endParaRPr lang="en-US" dirty="0">
              <a:latin typeface="Verdana"/>
            </a:endParaRPr>
          </a:p>
        </p:txBody>
      </p:sp>
      <p:sp>
        <p:nvSpPr>
          <p:cNvPr id="9" name="Content Placeholder 3"/>
          <p:cNvSpPr>
            <a:spLocks noGrp="1"/>
          </p:cNvSpPr>
          <p:nvPr>
            <p:ph sz="quarter" idx="12"/>
          </p:nvPr>
        </p:nvSpPr>
        <p:spPr>
          <a:xfrm>
            <a:off x="311944" y="1464227"/>
            <a:ext cx="8520112" cy="5002212"/>
          </a:xfrm>
          <a:prstGeom prst="rect">
            <a:avLst/>
          </a:prstGeom>
        </p:spPr>
        <p:txBody>
          <a:bodyPr lIns="0" tIns="0" rIns="0" bIns="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23954446"/>
      </p:ext>
    </p:extLst>
  </p:cSld>
  <p:clrMapOvr>
    <a:masterClrMapping/>
  </p:clrMapOvr>
  <p:timing>
    <p:tnLst>
      <p:par>
        <p:cTn xmlns:p14="http://schemas.microsoft.com/office/powerpoint/2010/mai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ommit! Blue Content  w/ runner w/ Text">
    <p:spTree>
      <p:nvGrpSpPr>
        <p:cNvPr id="1" name=""/>
        <p:cNvGrpSpPr/>
        <p:nvPr/>
      </p:nvGrpSpPr>
      <p:grpSpPr>
        <a:xfrm>
          <a:off x="0" y="0"/>
          <a:ext cx="0" cy="0"/>
          <a:chOff x="0" y="0"/>
          <a:chExt cx="0" cy="0"/>
        </a:xfrm>
      </p:grpSpPr>
      <p:pic>
        <p:nvPicPr>
          <p:cNvPr id="18" name="image1.png" descr="logo_Commit_Small-01.png"/>
          <p:cNvPicPr/>
          <p:nvPr/>
        </p:nvPicPr>
        <p:blipFill>
          <a:blip r:embed="rId2" cstate="print">
            <a:extLst/>
          </a:blip>
          <a:stretch>
            <a:fillRect/>
          </a:stretch>
        </p:blipFill>
        <p:spPr>
          <a:xfrm>
            <a:off x="304800" y="6467230"/>
            <a:ext cx="914400" cy="182882"/>
          </a:xfrm>
          <a:prstGeom prst="rect">
            <a:avLst/>
          </a:prstGeom>
          <a:ln w="12700">
            <a:miter lim="400000"/>
          </a:ln>
        </p:spPr>
      </p:pic>
      <p:sp>
        <p:nvSpPr>
          <p:cNvPr id="19" name="Shape 19"/>
          <p:cNvSpPr/>
          <p:nvPr/>
        </p:nvSpPr>
        <p:spPr>
          <a:xfrm>
            <a:off x="8700782" y="6582523"/>
            <a:ext cx="443220" cy="139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a:defRPr sz="900">
                <a:latin typeface="Verdana"/>
                <a:ea typeface="Verdana"/>
                <a:cs typeface="Verdana"/>
                <a:sym typeface="Verdana"/>
              </a:defRPr>
            </a:lvl1pPr>
          </a:lstStyle>
          <a:p>
            <a:pPr lvl="0">
              <a:defRPr sz="1800">
                <a:solidFill>
                  <a:srgbClr val="000000"/>
                </a:solidFill>
              </a:defRPr>
            </a:pPr>
            <a:r>
              <a:rPr sz="900">
                <a:solidFill>
                  <a:srgbClr val="003663"/>
                </a:solidFill>
              </a:rPr>
              <a:t>‹#›</a:t>
            </a:r>
          </a:p>
        </p:txBody>
      </p:sp>
      <p:sp>
        <p:nvSpPr>
          <p:cNvPr id="20" name="Shape 20"/>
          <p:cNvSpPr>
            <a:spLocks noGrp="1"/>
          </p:cNvSpPr>
          <p:nvPr>
            <p:ph type="title"/>
          </p:nvPr>
        </p:nvSpPr>
        <p:spPr>
          <a:xfrm>
            <a:off x="0" y="2971800"/>
            <a:ext cx="9144000" cy="914400"/>
          </a:xfrm>
          <a:prstGeom prst="rect">
            <a:avLst/>
          </a:prstGeom>
          <a:solidFill>
            <a:srgbClr val="003663"/>
          </a:solidFill>
        </p:spPr>
        <p:txBody>
          <a:bodyPr lIns="45718" tIns="45718" rIns="45718" bIns="45718">
            <a:noAutofit/>
          </a:bodyPr>
          <a:lstStyle>
            <a:lvl1pPr defTabSz="457200">
              <a:defRPr sz="3200">
                <a:solidFill>
                  <a:srgbClr val="FFFFFF"/>
                </a:solidFill>
                <a:latin typeface="Verdana"/>
                <a:ea typeface="Verdana"/>
                <a:cs typeface="Verdana"/>
                <a:sym typeface="Verdana"/>
              </a:defRPr>
            </a:lvl1pPr>
          </a:lstStyle>
          <a:p>
            <a:pPr lvl="0">
              <a:defRPr sz="1800">
                <a:solidFill>
                  <a:srgbClr val="000000"/>
                </a:solidFill>
              </a:defRPr>
            </a:pPr>
            <a:r>
              <a:rPr sz="3200">
                <a:solidFill>
                  <a:srgbClr val="FFFFFF"/>
                </a:solidFill>
              </a:rPr>
              <a:t>Click to edit Master title style</a:t>
            </a: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ommit Blue w/ou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6"/>
          <p:cNvSpPr>
            <a:spLocks noGrp="1"/>
          </p:cNvSpPr>
          <p:nvPr>
            <p:ph type="sldNum" sz="quarter" idx="4"/>
          </p:nvPr>
        </p:nvSpPr>
        <p:spPr>
          <a:xfrm>
            <a:off x="7086600" y="6376108"/>
            <a:ext cx="2057400" cy="365125"/>
          </a:xfrm>
          <a:prstGeom prst="rect">
            <a:avLst/>
          </a:prstGeom>
        </p:spPr>
        <p:txBody>
          <a:bodyPr vert="horz" lIns="91440" tIns="45720" rIns="91440" bIns="45720" rtlCol="0" anchor="ctr"/>
          <a:lstStyle>
            <a:lvl1pPr algn="r">
              <a:defRPr sz="1100">
                <a:solidFill>
                  <a:schemeClr val="tx1"/>
                </a:solidFill>
              </a:defRPr>
            </a:lvl1pPr>
          </a:lstStyle>
          <a:p>
            <a:pPr defTabSz="914400" rtl="0"/>
            <a:fld id="{76C09CD7-5F40-4338-BEB1-0B05CA328AD9}" type="slidenum">
              <a:rPr lang="en-US" kern="1200" smtClean="0">
                <a:solidFill>
                  <a:srgbClr val="003663"/>
                </a:solidFill>
                <a:latin typeface="Calibri"/>
              </a:rPr>
              <a:pPr defTabSz="914400" rtl="0"/>
              <a:t>‹#›</a:t>
            </a:fld>
            <a:endParaRPr lang="en-US" kern="1200">
              <a:solidFill>
                <a:srgbClr val="003663"/>
              </a:solidFill>
              <a:latin typeface="Calibri"/>
            </a:endParaRPr>
          </a:p>
        </p:txBody>
      </p:sp>
    </p:spTree>
    <p:extLst>
      <p:ext uri="{BB962C8B-B14F-4D97-AF65-F5344CB8AC3E}">
        <p14:creationId xmlns:p14="http://schemas.microsoft.com/office/powerpoint/2010/main" val="2494306958"/>
      </p:ext>
    </p:extLst>
  </p:cSld>
  <p:clrMapOvr>
    <a:masterClrMapping/>
  </p:clrMapOvr>
  <p:timing>
    <p:tnLst>
      <p:par>
        <p:cTn xmlns:p14="http://schemas.microsoft.com/office/powerpoint/2010/main" id="1" dur="indefinite" restart="never" nodeType="tmRoot"/>
      </p:par>
    </p:tnLst>
  </p:timing>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2"/>
          <p:cNvSpPr>
            <a:spLocks noGrp="1"/>
          </p:cNvSpPr>
          <p:nvPr>
            <p:ph type="sldNum" sz="quarter" idx="11"/>
          </p:nvPr>
        </p:nvSpPr>
        <p:spPr>
          <a:xfrm>
            <a:off x="6457950" y="6356350"/>
            <a:ext cx="2057400" cy="365125"/>
          </a:xfrm>
          <a:prstGeom prst="rect">
            <a:avLst/>
          </a:prstGeom>
        </p:spPr>
        <p:txBody>
          <a:bodyPr/>
          <a:lstStyle/>
          <a:p>
            <a:pPr algn="l" rtl="0"/>
            <a:fld id="{76C09CD7-5F40-4338-BEB1-0B05CA328AD9}" type="slidenum">
              <a:rPr lang="en-US" kern="1200" smtClean="0">
                <a:solidFill>
                  <a:prstClr val="black"/>
                </a:solidFill>
                <a:latin typeface="Calibri"/>
              </a:rPr>
              <a:pPr algn="l" rtl="0"/>
              <a:t>‹#›</a:t>
            </a:fld>
            <a:endParaRPr lang="en-US" kern="1200" dirty="0">
              <a:solidFill>
                <a:prstClr val="black"/>
              </a:solidFill>
              <a:latin typeface="Calibri"/>
            </a:endParaRPr>
          </a:p>
        </p:txBody>
      </p:sp>
    </p:spTree>
    <p:extLst>
      <p:ext uri="{BB962C8B-B14F-4D97-AF65-F5344CB8AC3E}">
        <p14:creationId xmlns:p14="http://schemas.microsoft.com/office/powerpoint/2010/main" val="3778721643"/>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mmit! Blue Content w/ Text w/o Log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Click to edit Master title style</a:t>
            </a:r>
            <a:endParaRPr lang="en-US" dirty="0"/>
          </a:p>
        </p:txBody>
      </p:sp>
      <p:sp>
        <p:nvSpPr>
          <p:cNvPr id="4" name="Content Placeholder 3"/>
          <p:cNvSpPr>
            <a:spLocks noGrp="1"/>
          </p:cNvSpPr>
          <p:nvPr>
            <p:ph sz="quarter" idx="10"/>
          </p:nvPr>
        </p:nvSpPr>
        <p:spPr>
          <a:xfrm>
            <a:off x="311944" y="1464227"/>
            <a:ext cx="8520112" cy="5002212"/>
          </a:xfrm>
          <a:prstGeom prst="rect">
            <a:avLst/>
          </a:prstGeom>
        </p:spPr>
        <p:txBody>
          <a:bodyPr lIns="0" tIns="0" rIns="0" bIns="0">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1"/>
          </p:nvPr>
        </p:nvSpPr>
        <p:spPr/>
        <p:txBody>
          <a:bodyPr/>
          <a:lstStyle/>
          <a:p>
            <a:endParaRPr lang="en-US">
              <a:latin typeface="Verdana"/>
            </a:endParaRPr>
          </a:p>
        </p:txBody>
      </p:sp>
    </p:spTree>
    <p:extLst>
      <p:ext uri="{BB962C8B-B14F-4D97-AF65-F5344CB8AC3E}">
        <p14:creationId xmlns:p14="http://schemas.microsoft.com/office/powerpoint/2010/main" val="904258092"/>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411453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mmit! Blue Content w/ runner w/o Text">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7086600" y="23813"/>
            <a:ext cx="2057400" cy="306387"/>
          </a:xfrm>
          <a:prstGeom prst="roundRect">
            <a:avLst/>
          </a:prstGeom>
          <a:solidFill>
            <a:schemeClr val="accent3"/>
          </a:solidFill>
        </p:spPr>
        <p:txBody>
          <a:bodyPr/>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Runner</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0"/>
          </p:nvPr>
        </p:nvSpPr>
        <p:spPr/>
        <p:txBody>
          <a:bodyPr/>
          <a:lstStyle/>
          <a:p>
            <a:endParaRPr lang="en-US" dirty="0">
              <a:latin typeface="Verdana"/>
            </a:endParaRPr>
          </a:p>
        </p:txBody>
      </p:sp>
    </p:spTree>
    <p:extLst>
      <p:ext uri="{BB962C8B-B14F-4D97-AF65-F5344CB8AC3E}">
        <p14:creationId xmlns:p14="http://schemas.microsoft.com/office/powerpoint/2010/main" val="1537874676"/>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mmit! Blue Content w/o Text and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6"/>
          <p:cNvSpPr>
            <a:spLocks noGrp="1"/>
          </p:cNvSpPr>
          <p:nvPr>
            <p:ph type="sldNum" sz="quarter" idx="4"/>
          </p:nvPr>
        </p:nvSpPr>
        <p:spPr>
          <a:xfrm>
            <a:off x="7086600" y="6376108"/>
            <a:ext cx="2057400" cy="365125"/>
          </a:xfrm>
          <a:prstGeom prst="rect">
            <a:avLst/>
          </a:prstGeom>
        </p:spPr>
        <p:txBody>
          <a:bodyPr vert="horz" lIns="91440" tIns="45720" rIns="91440" bIns="45720" rtlCol="0" anchor="ctr"/>
          <a:lstStyle>
            <a:lvl1pPr algn="r">
              <a:defRPr sz="1100">
                <a:solidFill>
                  <a:schemeClr val="tx1"/>
                </a:solidFill>
              </a:defRPr>
            </a:lvl1pPr>
          </a:lstStyle>
          <a:p>
            <a:pPr rtl="0"/>
            <a:fld id="{76C09CD7-5F40-4338-BEB1-0B05CA328AD9}" type="slidenum">
              <a:rPr lang="en-US" kern="1200" smtClean="0">
                <a:solidFill>
                  <a:srgbClr val="003663"/>
                </a:solidFill>
                <a:latin typeface="Verdana"/>
              </a:rPr>
              <a:pPr rtl="0"/>
              <a:t>‹#›</a:t>
            </a:fld>
            <a:endParaRPr lang="en-US" kern="1200" dirty="0">
              <a:solidFill>
                <a:srgbClr val="003663"/>
              </a:solidFill>
              <a:latin typeface="Verdana"/>
            </a:endParaRPr>
          </a:p>
        </p:txBody>
      </p:sp>
    </p:spTree>
    <p:extLst>
      <p:ext uri="{BB962C8B-B14F-4D97-AF65-F5344CB8AC3E}">
        <p14:creationId xmlns:p14="http://schemas.microsoft.com/office/powerpoint/2010/main" val="3490586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mit! Blue Content w/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Click to edit Master title style</a:t>
            </a:r>
            <a:endParaRPr lang="en-US" dirty="0"/>
          </a:p>
        </p:txBody>
      </p:sp>
      <p:sp>
        <p:nvSpPr>
          <p:cNvPr id="4" name="Content Placeholder 3"/>
          <p:cNvSpPr>
            <a:spLocks noGrp="1"/>
          </p:cNvSpPr>
          <p:nvPr>
            <p:ph sz="quarter" idx="10"/>
          </p:nvPr>
        </p:nvSpPr>
        <p:spPr>
          <a:xfrm>
            <a:off x="311944" y="1464227"/>
            <a:ext cx="8520112" cy="5002212"/>
          </a:xfrm>
          <a:prstGeom prst="rect">
            <a:avLst/>
          </a:prstGeom>
        </p:spPr>
        <p:txBody>
          <a:bodyPr lIns="0" tIns="0" rIns="0" bIns="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p:txBody>
          <a:bodyPr/>
          <a:lstStyle/>
          <a:p>
            <a:endParaRPr lang="en-US" dirty="0">
              <a:latin typeface="Verdana"/>
            </a:endParaRPr>
          </a:p>
        </p:txBody>
      </p:sp>
    </p:spTree>
    <p:extLst>
      <p:ext uri="{BB962C8B-B14F-4D97-AF65-F5344CB8AC3E}">
        <p14:creationId xmlns:p14="http://schemas.microsoft.com/office/powerpoint/2010/main" val="1558580766"/>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mit! Blue Content w/o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0"/>
          </p:nvPr>
        </p:nvSpPr>
        <p:spPr/>
        <p:txBody>
          <a:bodyPr/>
          <a:lstStyle/>
          <a:p>
            <a:endParaRPr lang="en-US" dirty="0">
              <a:latin typeface="Verdana"/>
            </a:endParaRPr>
          </a:p>
        </p:txBody>
      </p:sp>
    </p:spTree>
    <p:extLst>
      <p:ext uri="{BB962C8B-B14F-4D97-AF65-F5344CB8AC3E}">
        <p14:creationId xmlns:p14="http://schemas.microsoft.com/office/powerpoint/2010/main" val="1918490434"/>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Commit! Blue Content w/o Text">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7086600" y="23813"/>
            <a:ext cx="2057400" cy="306387"/>
          </a:xfrm>
          <a:prstGeom prst="roundRect">
            <a:avLst/>
          </a:prstGeom>
          <a:solidFill>
            <a:schemeClr val="accent3"/>
          </a:solidFill>
        </p:spPr>
        <p:txBody>
          <a:bodyPr/>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Runner</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0"/>
          </p:nvPr>
        </p:nvSpPr>
        <p:spPr/>
        <p:txBody>
          <a:bodyPr/>
          <a:lstStyle/>
          <a:p>
            <a:endParaRPr lang="en-US" dirty="0">
              <a:latin typeface="Verdana"/>
            </a:endParaRPr>
          </a:p>
        </p:txBody>
      </p:sp>
    </p:spTree>
    <p:extLst>
      <p:ext uri="{BB962C8B-B14F-4D97-AF65-F5344CB8AC3E}">
        <p14:creationId xmlns:p14="http://schemas.microsoft.com/office/powerpoint/2010/main" val="2242400716"/>
      </p:ext>
    </p:extLst>
  </p:cSld>
  <p:clrMapOvr>
    <a:masterClrMapping/>
  </p:clrMapOvr>
  <p:timing>
    <p:tnLst>
      <p:par>
        <p:cTn xmlns:p14="http://schemas.microsoft.com/office/powerpoint/2010/main" id="1" dur="indefinite" restart="never" nodeType="tmRoot"/>
      </p:par>
    </p:tnLst>
  </p:timing>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Commit! Blue Content w/o Text">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7086600" y="23813"/>
            <a:ext cx="2057400" cy="306387"/>
          </a:xfrm>
          <a:prstGeom prst="roundRect">
            <a:avLst/>
          </a:prstGeom>
          <a:solidFill>
            <a:schemeClr val="accent3"/>
          </a:solidFill>
        </p:spPr>
        <p:txBody>
          <a:bodyPr/>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Runner</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0"/>
          </p:nvPr>
        </p:nvSpPr>
        <p:spPr/>
        <p:txBody>
          <a:bodyPr/>
          <a:lstStyle/>
          <a:p>
            <a:endParaRPr lang="en-US" dirty="0">
              <a:latin typeface="Verdana"/>
            </a:endParaRPr>
          </a:p>
        </p:txBody>
      </p:sp>
      <p:sp>
        <p:nvSpPr>
          <p:cNvPr id="9" name="Content Placeholder 3"/>
          <p:cNvSpPr>
            <a:spLocks noGrp="1"/>
          </p:cNvSpPr>
          <p:nvPr>
            <p:ph sz="quarter" idx="12"/>
          </p:nvPr>
        </p:nvSpPr>
        <p:spPr>
          <a:xfrm>
            <a:off x="311944" y="1464227"/>
            <a:ext cx="8520112" cy="5002212"/>
          </a:xfrm>
          <a:prstGeom prst="rect">
            <a:avLst/>
          </a:prstGeom>
        </p:spPr>
        <p:txBody>
          <a:bodyPr lIns="0" tIns="0" rIns="0" bIns="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81441141"/>
      </p:ext>
    </p:extLst>
  </p:cSld>
  <p:clrMapOvr>
    <a:masterClrMapping/>
  </p:clrMapOvr>
  <p:timing>
    <p:tnLst>
      <p:par>
        <p:cTn xmlns:p14="http://schemas.microsoft.com/office/powerpoint/2010/mai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_Commit! Blue Content w/ Text">
    <p:spTree>
      <p:nvGrpSpPr>
        <p:cNvPr id="1" name=""/>
        <p:cNvGrpSpPr/>
        <p:nvPr/>
      </p:nvGrpSpPr>
      <p:grpSpPr>
        <a:xfrm>
          <a:off x="0" y="0"/>
          <a:ext cx="0" cy="0"/>
          <a:chOff x="0" y="0"/>
          <a:chExt cx="0" cy="0"/>
        </a:xfrm>
      </p:grpSpPr>
      <p:pic>
        <p:nvPicPr>
          <p:cNvPr id="22" name="image1.png" descr="logo_Commit_Small-01.png"/>
          <p:cNvPicPr/>
          <p:nvPr/>
        </p:nvPicPr>
        <p:blipFill>
          <a:blip r:embed="rId2" cstate="print">
            <a:extLst/>
          </a:blip>
          <a:stretch>
            <a:fillRect/>
          </a:stretch>
        </p:blipFill>
        <p:spPr>
          <a:xfrm>
            <a:off x="304800" y="6467230"/>
            <a:ext cx="914400" cy="182882"/>
          </a:xfrm>
          <a:prstGeom prst="rect">
            <a:avLst/>
          </a:prstGeom>
          <a:ln w="12700">
            <a:miter lim="400000"/>
          </a:ln>
        </p:spPr>
      </p:pic>
      <p:sp>
        <p:nvSpPr>
          <p:cNvPr id="23" name="Shape 23"/>
          <p:cNvSpPr/>
          <p:nvPr/>
        </p:nvSpPr>
        <p:spPr>
          <a:xfrm>
            <a:off x="8700782" y="6582523"/>
            <a:ext cx="443220" cy="139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a:defRPr sz="900">
                <a:latin typeface="Verdana"/>
                <a:ea typeface="Verdana"/>
                <a:cs typeface="Verdana"/>
                <a:sym typeface="Verdana"/>
              </a:defRPr>
            </a:lvl1pPr>
          </a:lstStyle>
          <a:p>
            <a:pPr lvl="0">
              <a:defRPr sz="1800">
                <a:solidFill>
                  <a:srgbClr val="000000"/>
                </a:solidFill>
              </a:defRPr>
            </a:pPr>
            <a:r>
              <a:rPr sz="900">
                <a:solidFill>
                  <a:srgbClr val="003663"/>
                </a:solidFill>
              </a:rPr>
              <a:t>‹#›</a:t>
            </a:r>
          </a:p>
        </p:txBody>
      </p:sp>
      <p:sp>
        <p:nvSpPr>
          <p:cNvPr id="24" name="Shape 24"/>
          <p:cNvSpPr>
            <a:spLocks noGrp="1"/>
          </p:cNvSpPr>
          <p:nvPr>
            <p:ph type="title"/>
          </p:nvPr>
        </p:nvSpPr>
        <p:spPr>
          <a:xfrm>
            <a:off x="0" y="2971800"/>
            <a:ext cx="9144000" cy="914400"/>
          </a:xfrm>
          <a:prstGeom prst="rect">
            <a:avLst/>
          </a:prstGeom>
          <a:solidFill>
            <a:srgbClr val="003663"/>
          </a:solidFill>
        </p:spPr>
        <p:txBody>
          <a:bodyPr lIns="45718" tIns="45718" rIns="45718" bIns="45718"/>
          <a:lstStyle>
            <a:lvl1pPr defTabSz="457200">
              <a:defRPr sz="3200">
                <a:solidFill>
                  <a:srgbClr val="FFFFFF"/>
                </a:solidFill>
                <a:latin typeface="Verdana"/>
                <a:ea typeface="Verdana"/>
                <a:cs typeface="Verdana"/>
                <a:sym typeface="Verdana"/>
              </a:defRPr>
            </a:lvl1pPr>
          </a:lstStyle>
          <a:p>
            <a:pPr lvl="0">
              <a:defRPr sz="1800">
                <a:solidFill>
                  <a:srgbClr val="000000"/>
                </a:solidFill>
              </a:defRPr>
            </a:pPr>
            <a:r>
              <a:rPr sz="3200">
                <a:solidFill>
                  <a:srgbClr val="FFFFFF"/>
                </a:solidFill>
              </a:rPr>
              <a:t>Click to edit Master title style</a:t>
            </a:r>
          </a:p>
        </p:txBody>
      </p:sp>
      <p:sp>
        <p:nvSpPr>
          <p:cNvPr id="25" name="Shape 25"/>
          <p:cNvSpPr>
            <a:spLocks noGrp="1"/>
          </p:cNvSpPr>
          <p:nvPr>
            <p:ph type="body" idx="1"/>
          </p:nvPr>
        </p:nvSpPr>
        <p:spPr>
          <a:xfrm>
            <a:off x="311942" y="1464227"/>
            <a:ext cx="8520115" cy="5002213"/>
          </a:xfrm>
          <a:prstGeom prst="rect">
            <a:avLst/>
          </a:prstGeom>
        </p:spPr>
        <p:txBody>
          <a:bodyPr/>
          <a:lstStyle>
            <a:lvl1pPr defTabSz="457200">
              <a:spcBef>
                <a:spcPts val="600"/>
              </a:spcBef>
              <a:defRPr sz="2800">
                <a:solidFill>
                  <a:srgbClr val="003663"/>
                </a:solidFill>
                <a:latin typeface="Gotham-Book"/>
                <a:ea typeface="Gotham-Book"/>
                <a:cs typeface="Gotham-Book"/>
                <a:sym typeface="Gotham-Book"/>
              </a:defRPr>
            </a:lvl1pPr>
            <a:lvl2pPr marL="790575" indent="-333375" defTabSz="457200">
              <a:spcBef>
                <a:spcPts val="600"/>
              </a:spcBef>
              <a:defRPr sz="2800">
                <a:solidFill>
                  <a:srgbClr val="003663"/>
                </a:solidFill>
                <a:latin typeface="Gotham-Book"/>
                <a:ea typeface="Gotham-Book"/>
                <a:cs typeface="Gotham-Book"/>
                <a:sym typeface="Gotham-Book"/>
              </a:defRPr>
            </a:lvl2pPr>
            <a:lvl3pPr marL="1234438" indent="-320038" defTabSz="457200">
              <a:spcBef>
                <a:spcPts val="600"/>
              </a:spcBef>
              <a:defRPr sz="2800">
                <a:solidFill>
                  <a:srgbClr val="003663"/>
                </a:solidFill>
                <a:latin typeface="Gotham-Book"/>
                <a:ea typeface="Gotham-Book"/>
                <a:cs typeface="Gotham-Book"/>
                <a:sym typeface="Gotham-Book"/>
              </a:defRPr>
            </a:lvl3pPr>
            <a:lvl4pPr marL="1727200" indent="-355600" defTabSz="457200">
              <a:spcBef>
                <a:spcPts val="600"/>
              </a:spcBef>
              <a:defRPr sz="2800">
                <a:solidFill>
                  <a:srgbClr val="003663"/>
                </a:solidFill>
                <a:latin typeface="Gotham-Book"/>
                <a:ea typeface="Gotham-Book"/>
                <a:cs typeface="Gotham-Book"/>
                <a:sym typeface="Gotham-Book"/>
              </a:defRPr>
            </a:lvl4pPr>
            <a:lvl5pPr marL="2184400" indent="-355600" defTabSz="457200">
              <a:spcBef>
                <a:spcPts val="600"/>
              </a:spcBef>
              <a:defRPr sz="2800">
                <a:solidFill>
                  <a:srgbClr val="003663"/>
                </a:solidFill>
                <a:latin typeface="Gotham-Book"/>
                <a:ea typeface="Gotham-Book"/>
                <a:cs typeface="Gotham-Book"/>
                <a:sym typeface="Gotham-Book"/>
              </a:defRPr>
            </a:lvl5pPr>
          </a:lstStyle>
          <a:p>
            <a:pPr lvl="0">
              <a:defRPr sz="1800">
                <a:solidFill>
                  <a:srgbClr val="000000"/>
                </a:solidFill>
              </a:defRPr>
            </a:pPr>
            <a:r>
              <a:rPr sz="2800">
                <a:solidFill>
                  <a:srgbClr val="003663"/>
                </a:solidFill>
              </a:rPr>
              <a:t>Click to edit Master text styles</a:t>
            </a:r>
          </a:p>
          <a:p>
            <a:pPr lvl="1">
              <a:defRPr sz="1800">
                <a:solidFill>
                  <a:srgbClr val="000000"/>
                </a:solidFill>
              </a:defRPr>
            </a:pPr>
            <a:r>
              <a:rPr sz="2800">
                <a:solidFill>
                  <a:srgbClr val="003663"/>
                </a:solidFill>
              </a:rPr>
              <a:t>Second level</a:t>
            </a:r>
          </a:p>
          <a:p>
            <a:pPr lvl="2">
              <a:defRPr sz="1800">
                <a:solidFill>
                  <a:srgbClr val="000000"/>
                </a:solidFill>
              </a:defRPr>
            </a:pPr>
            <a:r>
              <a:rPr sz="2800">
                <a:solidFill>
                  <a:srgbClr val="003663"/>
                </a:solidFill>
              </a:rPr>
              <a:t>Third level</a:t>
            </a:r>
          </a:p>
          <a:p>
            <a:pPr lvl="3">
              <a:defRPr sz="1800">
                <a:solidFill>
                  <a:srgbClr val="000000"/>
                </a:solidFill>
              </a:defRPr>
            </a:pPr>
            <a:r>
              <a:rPr sz="2800">
                <a:solidFill>
                  <a:srgbClr val="003663"/>
                </a:solidFill>
              </a:rPr>
              <a:t>Fourth level</a:t>
            </a:r>
          </a:p>
          <a:p>
            <a:pPr lvl="4">
              <a:defRPr sz="1800">
                <a:solidFill>
                  <a:srgbClr val="000000"/>
                </a:solidFill>
              </a:defRPr>
            </a:pPr>
            <a:r>
              <a:rPr sz="2800">
                <a:solidFill>
                  <a:srgbClr val="003663"/>
                </a:solidFill>
              </a:rPr>
              <a:t>Fifth level</a:t>
            </a: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ommit Blue w/ou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6"/>
          <p:cNvSpPr>
            <a:spLocks noGrp="1"/>
          </p:cNvSpPr>
          <p:nvPr>
            <p:ph type="sldNum" sz="quarter" idx="4"/>
          </p:nvPr>
        </p:nvSpPr>
        <p:spPr>
          <a:xfrm>
            <a:off x="7086600" y="6376108"/>
            <a:ext cx="2057400" cy="365125"/>
          </a:xfrm>
          <a:prstGeom prst="rect">
            <a:avLst/>
          </a:prstGeom>
        </p:spPr>
        <p:txBody>
          <a:bodyPr vert="horz" lIns="91440" tIns="45720" rIns="91440" bIns="45720" rtlCol="0" anchor="ctr"/>
          <a:lstStyle>
            <a:lvl1pPr algn="r">
              <a:defRPr sz="1100">
                <a:solidFill>
                  <a:schemeClr val="tx1"/>
                </a:solidFill>
              </a:defRPr>
            </a:lvl1pPr>
          </a:lstStyle>
          <a:p>
            <a:pPr defTabSz="914400" rtl="0"/>
            <a:fld id="{76C09CD7-5F40-4338-BEB1-0B05CA328AD9}" type="slidenum">
              <a:rPr lang="en-US" kern="1200" smtClean="0">
                <a:solidFill>
                  <a:srgbClr val="003663"/>
                </a:solidFill>
                <a:latin typeface="Calibri"/>
              </a:rPr>
              <a:pPr defTabSz="914400" rtl="0"/>
              <a:t>‹#›</a:t>
            </a:fld>
            <a:endParaRPr lang="en-US" kern="1200">
              <a:solidFill>
                <a:srgbClr val="003663"/>
              </a:solidFill>
              <a:latin typeface="Calibri"/>
            </a:endParaRPr>
          </a:p>
        </p:txBody>
      </p:sp>
    </p:spTree>
    <p:extLst>
      <p:ext uri="{BB962C8B-B14F-4D97-AF65-F5344CB8AC3E}">
        <p14:creationId xmlns:p14="http://schemas.microsoft.com/office/powerpoint/2010/main" val="1836138559"/>
      </p:ext>
    </p:extLst>
  </p:cSld>
  <p:clrMapOvr>
    <a:masterClrMapping/>
  </p:clrMapOvr>
  <p:timing>
    <p:tnLst>
      <p:par>
        <p:cTn xmlns:p14="http://schemas.microsoft.com/office/powerpoint/2010/main" id="1" dur="indefinite" restart="never" nodeType="tmRoot"/>
      </p:par>
    </p:tnLst>
  </p:timing>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2"/>
          <p:cNvSpPr>
            <a:spLocks noGrp="1"/>
          </p:cNvSpPr>
          <p:nvPr>
            <p:ph type="sldNum" sz="quarter" idx="11"/>
          </p:nvPr>
        </p:nvSpPr>
        <p:spPr>
          <a:xfrm>
            <a:off x="6457950" y="6356350"/>
            <a:ext cx="2057400" cy="365125"/>
          </a:xfrm>
          <a:prstGeom prst="rect">
            <a:avLst/>
          </a:prstGeom>
        </p:spPr>
        <p:txBody>
          <a:bodyPr/>
          <a:lstStyle/>
          <a:p>
            <a:pPr algn="l" rtl="0"/>
            <a:fld id="{76C09CD7-5F40-4338-BEB1-0B05CA328AD9}" type="slidenum">
              <a:rPr lang="en-US" kern="1200" smtClean="0">
                <a:solidFill>
                  <a:prstClr val="black"/>
                </a:solidFill>
                <a:latin typeface="Calibri"/>
              </a:rPr>
              <a:pPr algn="l" rtl="0"/>
              <a:t>‹#›</a:t>
            </a:fld>
            <a:endParaRPr lang="en-US" kern="1200" dirty="0">
              <a:solidFill>
                <a:prstClr val="black"/>
              </a:solidFill>
              <a:latin typeface="Calibri"/>
            </a:endParaRPr>
          </a:p>
        </p:txBody>
      </p:sp>
    </p:spTree>
    <p:extLst>
      <p:ext uri="{BB962C8B-B14F-4D97-AF65-F5344CB8AC3E}">
        <p14:creationId xmlns:p14="http://schemas.microsoft.com/office/powerpoint/2010/main" val="2724676673"/>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mmit! Blue Content w/ Text w/o Log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Click to edit Master title style</a:t>
            </a:r>
            <a:endParaRPr lang="en-US" dirty="0"/>
          </a:p>
        </p:txBody>
      </p:sp>
      <p:sp>
        <p:nvSpPr>
          <p:cNvPr id="4" name="Content Placeholder 3"/>
          <p:cNvSpPr>
            <a:spLocks noGrp="1"/>
          </p:cNvSpPr>
          <p:nvPr>
            <p:ph sz="quarter" idx="10"/>
          </p:nvPr>
        </p:nvSpPr>
        <p:spPr>
          <a:xfrm>
            <a:off x="311944" y="1464227"/>
            <a:ext cx="8520112" cy="5002212"/>
          </a:xfrm>
          <a:prstGeom prst="rect">
            <a:avLst/>
          </a:prstGeom>
        </p:spPr>
        <p:txBody>
          <a:bodyPr lIns="0" tIns="0" rIns="0" bIns="0">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1"/>
          </p:nvPr>
        </p:nvSpPr>
        <p:spPr/>
        <p:txBody>
          <a:bodyPr/>
          <a:lstStyle/>
          <a:p>
            <a:endParaRPr lang="en-US">
              <a:latin typeface="Verdana"/>
            </a:endParaRPr>
          </a:p>
        </p:txBody>
      </p:sp>
    </p:spTree>
    <p:extLst>
      <p:ext uri="{BB962C8B-B14F-4D97-AF65-F5344CB8AC3E}">
        <p14:creationId xmlns:p14="http://schemas.microsoft.com/office/powerpoint/2010/main" val="1962514910"/>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009668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mmit! Blue Content w/ runner w/o Text">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7086600" y="23813"/>
            <a:ext cx="2057400" cy="306387"/>
          </a:xfrm>
          <a:prstGeom prst="roundRect">
            <a:avLst/>
          </a:prstGeom>
          <a:solidFill>
            <a:schemeClr val="accent3"/>
          </a:solidFill>
        </p:spPr>
        <p:txBody>
          <a:bodyPr/>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Runner</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0"/>
          </p:nvPr>
        </p:nvSpPr>
        <p:spPr/>
        <p:txBody>
          <a:bodyPr/>
          <a:lstStyle/>
          <a:p>
            <a:endParaRPr lang="en-US" dirty="0">
              <a:latin typeface="Verdana"/>
            </a:endParaRPr>
          </a:p>
        </p:txBody>
      </p:sp>
    </p:spTree>
    <p:extLst>
      <p:ext uri="{BB962C8B-B14F-4D97-AF65-F5344CB8AC3E}">
        <p14:creationId xmlns:p14="http://schemas.microsoft.com/office/powerpoint/2010/main" val="2063541870"/>
      </p:ext>
    </p:extLst>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mmit! Blue Content w/o Text and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6"/>
          <p:cNvSpPr>
            <a:spLocks noGrp="1"/>
          </p:cNvSpPr>
          <p:nvPr>
            <p:ph type="sldNum" sz="quarter" idx="4"/>
          </p:nvPr>
        </p:nvSpPr>
        <p:spPr>
          <a:xfrm>
            <a:off x="7086600" y="6376108"/>
            <a:ext cx="2057400" cy="365125"/>
          </a:xfrm>
          <a:prstGeom prst="rect">
            <a:avLst/>
          </a:prstGeom>
        </p:spPr>
        <p:txBody>
          <a:bodyPr vert="horz" lIns="91440" tIns="45720" rIns="91440" bIns="45720" rtlCol="0" anchor="ctr"/>
          <a:lstStyle>
            <a:lvl1pPr algn="r">
              <a:defRPr sz="1100">
                <a:solidFill>
                  <a:schemeClr val="tx1"/>
                </a:solidFill>
              </a:defRPr>
            </a:lvl1pPr>
          </a:lstStyle>
          <a:p>
            <a:pPr rtl="0"/>
            <a:fld id="{76C09CD7-5F40-4338-BEB1-0B05CA328AD9}" type="slidenum">
              <a:rPr lang="en-US" kern="1200" smtClean="0">
                <a:solidFill>
                  <a:srgbClr val="003663"/>
                </a:solidFill>
                <a:latin typeface="Verdana"/>
              </a:rPr>
              <a:pPr rtl="0"/>
              <a:t>‹#›</a:t>
            </a:fld>
            <a:endParaRPr lang="en-US" kern="1200" dirty="0">
              <a:solidFill>
                <a:srgbClr val="003663"/>
              </a:solidFill>
              <a:latin typeface="Verdana"/>
            </a:endParaRPr>
          </a:p>
        </p:txBody>
      </p:sp>
    </p:spTree>
    <p:extLst>
      <p:ext uri="{BB962C8B-B14F-4D97-AF65-F5344CB8AC3E}">
        <p14:creationId xmlns:p14="http://schemas.microsoft.com/office/powerpoint/2010/main" val="22183175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mit! Blue Content w/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Click to edit Master title style</a:t>
            </a:r>
            <a:endParaRPr lang="en-US" dirty="0"/>
          </a:p>
        </p:txBody>
      </p:sp>
      <p:sp>
        <p:nvSpPr>
          <p:cNvPr id="4" name="Content Placeholder 3"/>
          <p:cNvSpPr>
            <a:spLocks noGrp="1"/>
          </p:cNvSpPr>
          <p:nvPr>
            <p:ph sz="quarter" idx="10"/>
          </p:nvPr>
        </p:nvSpPr>
        <p:spPr>
          <a:xfrm>
            <a:off x="311944" y="1464227"/>
            <a:ext cx="8520112" cy="5002212"/>
          </a:xfrm>
          <a:prstGeom prst="rect">
            <a:avLst/>
          </a:prstGeom>
        </p:spPr>
        <p:txBody>
          <a:bodyPr lIns="0" tIns="0" rIns="0" bIns="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p:txBody>
          <a:bodyPr/>
          <a:lstStyle/>
          <a:p>
            <a:endParaRPr lang="en-US" dirty="0">
              <a:latin typeface="Verdana"/>
            </a:endParaRPr>
          </a:p>
        </p:txBody>
      </p:sp>
    </p:spTree>
    <p:extLst>
      <p:ext uri="{BB962C8B-B14F-4D97-AF65-F5344CB8AC3E}">
        <p14:creationId xmlns:p14="http://schemas.microsoft.com/office/powerpoint/2010/main" val="2365751395"/>
      </p:ext>
    </p:extLst>
  </p:cSld>
  <p:clrMapOvr>
    <a:masterClrMapping/>
  </p:clrMapOvr>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mit! Blue Content w/o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0"/>
          </p:nvPr>
        </p:nvSpPr>
        <p:spPr/>
        <p:txBody>
          <a:bodyPr/>
          <a:lstStyle/>
          <a:p>
            <a:endParaRPr lang="en-US" dirty="0">
              <a:latin typeface="Verdana"/>
            </a:endParaRPr>
          </a:p>
        </p:txBody>
      </p:sp>
    </p:spTree>
    <p:extLst>
      <p:ext uri="{BB962C8B-B14F-4D97-AF65-F5344CB8AC3E}">
        <p14:creationId xmlns:p14="http://schemas.microsoft.com/office/powerpoint/2010/main" val="3093713751"/>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mmit! Blue Content w/o Text">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7086600" y="23815"/>
            <a:ext cx="2057400" cy="306387"/>
          </a:xfrm>
          <a:prstGeom prst="roundRect">
            <a:avLst/>
          </a:prstGeom>
          <a:solidFill>
            <a:schemeClr val="accent3"/>
          </a:solidFill>
        </p:spPr>
        <p:txBody>
          <a:bodyPr/>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Runner</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0"/>
          </p:nvPr>
        </p:nvSpPr>
        <p:spPr/>
        <p:txBody>
          <a:bodyPr/>
          <a:lstStyle/>
          <a:p>
            <a:endParaRPr lang="en-US" dirty="0">
              <a:latin typeface="Verdana"/>
            </a:endParaRPr>
          </a:p>
        </p:txBody>
      </p:sp>
    </p:spTree>
    <p:extLst>
      <p:ext uri="{BB962C8B-B14F-4D97-AF65-F5344CB8AC3E}">
        <p14:creationId xmlns:p14="http://schemas.microsoft.com/office/powerpoint/2010/main" val="3343177537"/>
      </p:ext>
    </p:extLst>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mmit! Blue Content w/o Text">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7086600" y="23815"/>
            <a:ext cx="2057400" cy="306387"/>
          </a:xfrm>
          <a:prstGeom prst="roundRect">
            <a:avLst/>
          </a:prstGeom>
          <a:solidFill>
            <a:schemeClr val="accent3"/>
          </a:solidFill>
        </p:spPr>
        <p:txBody>
          <a:bodyPr/>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Runner</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0"/>
          </p:nvPr>
        </p:nvSpPr>
        <p:spPr/>
        <p:txBody>
          <a:bodyPr/>
          <a:lstStyle/>
          <a:p>
            <a:endParaRPr lang="en-US" dirty="0">
              <a:latin typeface="Verdana"/>
            </a:endParaRPr>
          </a:p>
        </p:txBody>
      </p:sp>
      <p:sp>
        <p:nvSpPr>
          <p:cNvPr id="9" name="Content Placeholder 3"/>
          <p:cNvSpPr>
            <a:spLocks noGrp="1"/>
          </p:cNvSpPr>
          <p:nvPr>
            <p:ph sz="quarter" idx="12"/>
          </p:nvPr>
        </p:nvSpPr>
        <p:spPr>
          <a:xfrm>
            <a:off x="311944" y="1464227"/>
            <a:ext cx="8520112" cy="5002212"/>
          </a:xfrm>
          <a:prstGeom prst="rect">
            <a:avLst/>
          </a:prstGeom>
        </p:spPr>
        <p:txBody>
          <a:bodyPr lIns="0" tIns="0" rIns="0" bIns="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0891770"/>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mit! Blue Content w/ Text">
    <p:spTree>
      <p:nvGrpSpPr>
        <p:cNvPr id="1" name=""/>
        <p:cNvGrpSpPr/>
        <p:nvPr/>
      </p:nvGrpSpPr>
      <p:grpSpPr>
        <a:xfrm>
          <a:off x="0" y="0"/>
          <a:ext cx="0" cy="0"/>
          <a:chOff x="0" y="0"/>
          <a:chExt cx="0" cy="0"/>
        </a:xfrm>
      </p:grpSpPr>
      <p:sp>
        <p:nvSpPr>
          <p:cNvPr id="31" name="Shape 31"/>
          <p:cNvSpPr/>
          <p:nvPr/>
        </p:nvSpPr>
        <p:spPr>
          <a:xfrm>
            <a:off x="0" y="394676"/>
            <a:ext cx="9144000" cy="914401"/>
          </a:xfrm>
          <a:prstGeom prst="rect">
            <a:avLst/>
          </a:prstGeom>
          <a:solidFill>
            <a:srgbClr val="003663"/>
          </a:solidFill>
          <a:ln w="12700">
            <a:miter lim="400000"/>
          </a:ln>
        </p:spPr>
        <p:txBody>
          <a:bodyPr lIns="0" tIns="0" rIns="0" bIns="0" anchor="ctr"/>
          <a:lstStyle/>
          <a:p>
            <a:pPr lvl="0" algn="ctr">
              <a:defRPr sz="1000">
                <a:solidFill>
                  <a:srgbClr val="FFFFFF"/>
                </a:solidFill>
                <a:latin typeface="Verdana"/>
                <a:ea typeface="Verdana"/>
                <a:cs typeface="Verdana"/>
                <a:sym typeface="Verdana"/>
              </a:defRPr>
            </a:pPr>
            <a:endParaRPr/>
          </a:p>
        </p:txBody>
      </p:sp>
      <p:pic>
        <p:nvPicPr>
          <p:cNvPr id="32" name="image1.png" descr="logo_Commit_Small-01.png"/>
          <p:cNvPicPr/>
          <p:nvPr/>
        </p:nvPicPr>
        <p:blipFill>
          <a:blip r:embed="rId2" cstate="print">
            <a:extLst/>
          </a:blip>
          <a:stretch>
            <a:fillRect/>
          </a:stretch>
        </p:blipFill>
        <p:spPr>
          <a:xfrm>
            <a:off x="304800" y="6467230"/>
            <a:ext cx="914400" cy="182882"/>
          </a:xfrm>
          <a:prstGeom prst="rect">
            <a:avLst/>
          </a:prstGeom>
          <a:ln w="12700">
            <a:miter lim="400000"/>
          </a:ln>
        </p:spPr>
      </p:pic>
      <p:sp>
        <p:nvSpPr>
          <p:cNvPr id="33" name="Shape 33"/>
          <p:cNvSpPr/>
          <p:nvPr/>
        </p:nvSpPr>
        <p:spPr>
          <a:xfrm>
            <a:off x="8700782" y="6582523"/>
            <a:ext cx="443220" cy="139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a:defRPr sz="900">
                <a:latin typeface="Verdana"/>
                <a:ea typeface="Verdana"/>
                <a:cs typeface="Verdana"/>
                <a:sym typeface="Verdana"/>
              </a:defRPr>
            </a:lvl1pPr>
          </a:lstStyle>
          <a:p>
            <a:pPr lvl="0">
              <a:defRPr sz="1800">
                <a:solidFill>
                  <a:srgbClr val="000000"/>
                </a:solidFill>
              </a:defRPr>
            </a:pPr>
            <a:r>
              <a:rPr sz="900">
                <a:solidFill>
                  <a:srgbClr val="003663"/>
                </a:solidFill>
              </a:rPr>
              <a:t>‹#›</a:t>
            </a:r>
          </a:p>
        </p:txBody>
      </p:sp>
      <p:sp>
        <p:nvSpPr>
          <p:cNvPr id="34" name="Shape 34"/>
          <p:cNvSpPr>
            <a:spLocks noGrp="1"/>
          </p:cNvSpPr>
          <p:nvPr>
            <p:ph type="title"/>
          </p:nvPr>
        </p:nvSpPr>
        <p:spPr>
          <a:xfrm>
            <a:off x="0" y="239526"/>
            <a:ext cx="9144000" cy="1224702"/>
          </a:xfrm>
          <a:prstGeom prst="rect">
            <a:avLst/>
          </a:prstGeom>
        </p:spPr>
        <p:txBody>
          <a:bodyPr lIns="45718" tIns="45718" rIns="45718" bIns="45718"/>
          <a:lstStyle>
            <a:lvl1pPr defTabSz="457200">
              <a:defRPr sz="2800">
                <a:solidFill>
                  <a:srgbClr val="FFFFFF"/>
                </a:solidFill>
                <a:latin typeface="Verdana"/>
                <a:ea typeface="Verdana"/>
                <a:cs typeface="Verdana"/>
                <a:sym typeface="Verdana"/>
              </a:defRPr>
            </a:lvl1pPr>
          </a:lstStyle>
          <a:p>
            <a:pPr lvl="0">
              <a:defRPr sz="1800">
                <a:solidFill>
                  <a:srgbClr val="000000"/>
                </a:solidFill>
              </a:defRPr>
            </a:pPr>
            <a:r>
              <a:rPr sz="2800">
                <a:solidFill>
                  <a:srgbClr val="FFFFFF"/>
                </a:solidFill>
              </a:rPr>
              <a:t>Click to edit Master title style</a:t>
            </a:r>
          </a:p>
        </p:txBody>
      </p:sp>
      <p:sp>
        <p:nvSpPr>
          <p:cNvPr id="35" name="Shape 35"/>
          <p:cNvSpPr>
            <a:spLocks noGrp="1"/>
          </p:cNvSpPr>
          <p:nvPr>
            <p:ph type="body" idx="1"/>
          </p:nvPr>
        </p:nvSpPr>
        <p:spPr>
          <a:xfrm>
            <a:off x="311942" y="1464227"/>
            <a:ext cx="8520115" cy="5393774"/>
          </a:xfrm>
          <a:prstGeom prst="rect">
            <a:avLst/>
          </a:prstGeom>
        </p:spPr>
        <p:txBody>
          <a:bodyPr/>
          <a:lstStyle>
            <a:lvl1pPr defTabSz="457200">
              <a:defRPr>
                <a:solidFill>
                  <a:srgbClr val="003663"/>
                </a:solidFill>
                <a:latin typeface="Verdana"/>
                <a:ea typeface="Verdana"/>
                <a:cs typeface="Verdana"/>
                <a:sym typeface="Verdana"/>
              </a:defRPr>
            </a:lvl1pPr>
            <a:lvl2pPr defTabSz="457200">
              <a:defRPr>
                <a:solidFill>
                  <a:srgbClr val="003663"/>
                </a:solidFill>
                <a:latin typeface="Verdana"/>
                <a:ea typeface="Verdana"/>
                <a:cs typeface="Verdana"/>
                <a:sym typeface="Verdana"/>
              </a:defRPr>
            </a:lvl2pPr>
            <a:lvl3pPr defTabSz="457200">
              <a:defRPr>
                <a:solidFill>
                  <a:srgbClr val="003663"/>
                </a:solidFill>
                <a:latin typeface="Verdana"/>
                <a:ea typeface="Verdana"/>
                <a:cs typeface="Verdana"/>
                <a:sym typeface="Verdana"/>
              </a:defRPr>
            </a:lvl3pPr>
            <a:lvl4pPr defTabSz="457200">
              <a:defRPr>
                <a:solidFill>
                  <a:srgbClr val="003663"/>
                </a:solidFill>
                <a:latin typeface="Verdana"/>
                <a:ea typeface="Verdana"/>
                <a:cs typeface="Verdana"/>
                <a:sym typeface="Verdana"/>
              </a:defRPr>
            </a:lvl4pPr>
            <a:lvl5pPr defTabSz="457200">
              <a:defRPr>
                <a:solidFill>
                  <a:srgbClr val="003663"/>
                </a:solidFill>
                <a:latin typeface="Verdana"/>
                <a:ea typeface="Verdana"/>
                <a:cs typeface="Verdana"/>
                <a:sym typeface="Verdana"/>
              </a:defRPr>
            </a:lvl5pPr>
          </a:lstStyle>
          <a:p>
            <a:pPr lvl="0">
              <a:defRPr sz="1800">
                <a:solidFill>
                  <a:srgbClr val="000000"/>
                </a:solidFill>
              </a:defRPr>
            </a:pPr>
            <a:r>
              <a:rPr sz="3200">
                <a:solidFill>
                  <a:srgbClr val="003663"/>
                </a:solidFill>
              </a:rPr>
              <a:t>Click to edit Master text styles</a:t>
            </a:r>
          </a:p>
          <a:p>
            <a:pPr lvl="1">
              <a:defRPr sz="1800">
                <a:solidFill>
                  <a:srgbClr val="000000"/>
                </a:solidFill>
              </a:defRPr>
            </a:pPr>
            <a:r>
              <a:rPr sz="3200">
                <a:solidFill>
                  <a:srgbClr val="003663"/>
                </a:solidFill>
              </a:rPr>
              <a:t>Second level</a:t>
            </a:r>
          </a:p>
          <a:p>
            <a:pPr lvl="2">
              <a:defRPr sz="1800">
                <a:solidFill>
                  <a:srgbClr val="000000"/>
                </a:solidFill>
              </a:defRPr>
            </a:pPr>
            <a:r>
              <a:rPr sz="3200">
                <a:solidFill>
                  <a:srgbClr val="003663"/>
                </a:solidFill>
              </a:rPr>
              <a:t>Third level</a:t>
            </a:r>
          </a:p>
          <a:p>
            <a:pPr lvl="3">
              <a:defRPr sz="1800">
                <a:solidFill>
                  <a:srgbClr val="000000"/>
                </a:solidFill>
              </a:defRPr>
            </a:pPr>
            <a:r>
              <a:rPr sz="3200">
                <a:solidFill>
                  <a:srgbClr val="003663"/>
                </a:solidFill>
              </a:rPr>
              <a:t>Fourth level</a:t>
            </a:r>
          </a:p>
          <a:p>
            <a:pPr lvl="4">
              <a:defRPr sz="1800">
                <a:solidFill>
                  <a:srgbClr val="000000"/>
                </a:solidFill>
              </a:defRPr>
            </a:pPr>
            <a:r>
              <a:rPr sz="3200">
                <a:solidFill>
                  <a:srgbClr val="003663"/>
                </a:solidFill>
              </a:rPr>
              <a:t>Fifth level</a:t>
            </a: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mmit Blue w/ou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6"/>
          <p:cNvSpPr>
            <a:spLocks noGrp="1"/>
          </p:cNvSpPr>
          <p:nvPr>
            <p:ph type="sldNum" sz="quarter" idx="4"/>
          </p:nvPr>
        </p:nvSpPr>
        <p:spPr>
          <a:xfrm>
            <a:off x="7086600" y="6376110"/>
            <a:ext cx="2057400" cy="365125"/>
          </a:xfrm>
          <a:prstGeom prst="rect">
            <a:avLst/>
          </a:prstGeom>
        </p:spPr>
        <p:txBody>
          <a:bodyPr vert="horz" lIns="91440" tIns="45720" rIns="91440" bIns="45720" rtlCol="0" anchor="ctr"/>
          <a:lstStyle>
            <a:lvl1pPr algn="r">
              <a:defRPr sz="1100">
                <a:solidFill>
                  <a:schemeClr val="tx1"/>
                </a:solidFill>
              </a:defRPr>
            </a:lvl1pPr>
          </a:lstStyle>
          <a:p>
            <a:pPr rtl="0"/>
            <a:fld id="{76C09CD7-5F40-4338-BEB1-0B05CA328AD9}" type="slidenum">
              <a:rPr lang="en-US" kern="1200" smtClean="0">
                <a:solidFill>
                  <a:srgbClr val="003663"/>
                </a:solidFill>
                <a:latin typeface="Calibri"/>
              </a:rPr>
              <a:pPr rtl="0"/>
              <a:t>‹#›</a:t>
            </a:fld>
            <a:endParaRPr lang="en-US" kern="1200">
              <a:solidFill>
                <a:srgbClr val="003663"/>
              </a:solidFill>
              <a:latin typeface="Calibri"/>
            </a:endParaRPr>
          </a:p>
        </p:txBody>
      </p:sp>
    </p:spTree>
    <p:extLst>
      <p:ext uri="{BB962C8B-B14F-4D97-AF65-F5344CB8AC3E}">
        <p14:creationId xmlns:p14="http://schemas.microsoft.com/office/powerpoint/2010/main" val="4049609737"/>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ext with bullets">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117" y="1118"/>
          <a:ext cx="1116" cy="1115"/>
        </p:xfrm>
        <a:graphic>
          <a:graphicData uri="http://schemas.openxmlformats.org/presentationml/2006/ole">
            <mc:AlternateContent xmlns:mc="http://schemas.openxmlformats.org/markup-compatibility/2006">
              <mc:Choice xmlns:v="urn:schemas-microsoft-com:vml" Requires="v">
                <p:oleObj spid="_x0000_s2052"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7" y="1118"/>
                        <a:ext cx="1116" cy="11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custDataLst>
              <p:tags r:id="rId3"/>
            </p:custDataLst>
          </p:nvPr>
        </p:nvSpPr>
        <p:spPr/>
        <p:txBody>
          <a:bodyPr/>
          <a:lstStyle>
            <a:lvl1pPr>
              <a:defRPr/>
            </a:lvl1pPr>
          </a:lstStyle>
          <a:p>
            <a:r>
              <a:rPr lang="en-US" smtClean="0"/>
              <a:t>Click to edit Master title style</a:t>
            </a:r>
            <a:endParaRPr lang="en-US"/>
          </a:p>
        </p:txBody>
      </p:sp>
      <p:sp>
        <p:nvSpPr>
          <p:cNvPr id="3" name="Text Placeholder 7"/>
          <p:cNvSpPr>
            <a:spLocks noGrp="1"/>
          </p:cNvSpPr>
          <p:nvPr>
            <p:ph type="body" sz="quarter" idx="13"/>
            <p:custDataLst>
              <p:tags r:id="rId4"/>
            </p:custDataLst>
          </p:nvPr>
        </p:nvSpPr>
        <p:spPr>
          <a:xfrm>
            <a:off x="422031" y="1763809"/>
            <a:ext cx="8301046" cy="4617719"/>
          </a:xfrm>
          <a:prstGeom prst="rect">
            <a:avLst/>
          </a:prstGeom>
        </p:spPr>
        <p:txBody>
          <a:bodyPr lIns="0" tIns="0" rIns="0" bIns="0"/>
          <a:lstStyle>
            <a:lvl1pPr marL="164014" indent="-164014">
              <a:buClr>
                <a:schemeClr val="tx2"/>
              </a:buClr>
              <a:buFont typeface="Arial" pitchFamily="34" charset="0"/>
              <a:buChar char="•"/>
              <a:tabLst/>
              <a:defRPr b="0"/>
            </a:lvl1pPr>
            <a:lvl2pPr marL="479767" indent="-152856">
              <a:buFont typeface="Arial" pitchFamily="34" charset="0"/>
              <a:buChar char="–"/>
              <a:defRPr/>
            </a:lvl2pPr>
            <a:lvl3pPr marL="801100" indent="-158436">
              <a:defRPr/>
            </a:lvl3pPr>
            <a:lvl4pPr marL="1122433" indent="-152856">
              <a:defRPr/>
            </a:lvl4pPr>
            <a:lvl5pPr marL="1448228" indent="-162898">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61899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463167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Title 8"/>
          <p:cNvSpPr>
            <a:spLocks noGrp="1"/>
          </p:cNvSpPr>
          <p:nvPr>
            <p:ph type="title" hasCustomPrompt="1"/>
          </p:nvPr>
        </p:nvSpPr>
        <p:spPr/>
        <p:txBody>
          <a:bodyPr/>
          <a:lstStyle/>
          <a:p>
            <a:r>
              <a:rPr lang="en-US" dirty="0" smtClean="0"/>
              <a:t>[INSERT TITLE HERE]</a:t>
            </a:r>
            <a:endParaRPr lang="en-US" dirty="0"/>
          </a:p>
        </p:txBody>
      </p:sp>
    </p:spTree>
    <p:extLst>
      <p:ext uri="{BB962C8B-B14F-4D97-AF65-F5344CB8AC3E}">
        <p14:creationId xmlns:p14="http://schemas.microsoft.com/office/powerpoint/2010/main" val="399344179"/>
      </p:ext>
    </p:extLst>
  </p:cSld>
  <p:clrMapOvr>
    <a:masterClrMapping/>
  </p:clrMapOvr>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nvPr>
        </p:nvGraphicFramePr>
        <p:xfrm>
          <a:off x="1117" y="1118"/>
          <a:ext cx="1116" cy="1115"/>
        </p:xfrm>
        <a:graphic>
          <a:graphicData uri="http://schemas.openxmlformats.org/presentationml/2006/ole">
            <mc:AlternateContent xmlns:mc="http://schemas.openxmlformats.org/markup-compatibility/2006">
              <mc:Choice xmlns:v="urn:schemas-microsoft-com:vml" Requires="v">
                <p:oleObj spid="_x0000_s3076"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7" y="1118"/>
                        <a:ext cx="1116" cy="11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custDataLst>
              <p:tags r:id="rId3"/>
            </p:custDataLst>
          </p:nvPr>
        </p:nvSpPr>
        <p:spPr/>
        <p:txBody>
          <a:bodyPr/>
          <a:lstStyle>
            <a:lvl1pPr>
              <a:defRPr/>
            </a:lvl1pPr>
          </a:lstStyle>
          <a:p>
            <a:r>
              <a:rPr lang="en-US" smtClean="0"/>
              <a:t>Click to edit Master title style</a:t>
            </a:r>
            <a:endParaRPr lang="en-US"/>
          </a:p>
        </p:txBody>
      </p:sp>
      <p:sp>
        <p:nvSpPr>
          <p:cNvPr id="4" name="Text Placeholder 3"/>
          <p:cNvSpPr>
            <a:spLocks noGrp="1"/>
          </p:cNvSpPr>
          <p:nvPr>
            <p:ph type="body" sz="quarter" idx="10"/>
            <p:custDataLst>
              <p:tags r:id="rId4"/>
            </p:custDataLst>
          </p:nvPr>
        </p:nvSpPr>
        <p:spPr>
          <a:xfrm>
            <a:off x="422031" y="1763808"/>
            <a:ext cx="8305565" cy="4617719"/>
          </a:xfrm>
          <a:prstGeom prst="rect">
            <a:avLst/>
          </a:prstGeom>
        </p:spPr>
        <p:txBody>
          <a:bodyPr lIns="0" tIns="0" rIns="0" bIns="0"/>
          <a:lstStyle>
            <a:lvl1pPr>
              <a:defRPr/>
            </a:lvl1pPr>
            <a:lvl2pPr>
              <a:defRPr/>
            </a:lvl2pPr>
            <a:lvl3pPr>
              <a:defRPr/>
            </a:lvl3pPr>
            <a:lvl4pPr>
              <a:defRPr/>
            </a:lvl4pPr>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61717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Commit! Blue Content w/o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943400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Commit! Blue Content w/o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068556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Commit! Blue Content w/o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4109806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117" y="1118"/>
          <a:ext cx="1116" cy="1115"/>
        </p:xfrm>
        <a:graphic>
          <a:graphicData uri="http://schemas.openxmlformats.org/presentationml/2006/ole">
            <mc:AlternateContent xmlns:mc="http://schemas.openxmlformats.org/markup-compatibility/2006">
              <mc:Choice xmlns:v="urn:schemas-microsoft-com:vml" Requires="v">
                <p:oleObj spid="_x0000_s4100"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 y="1118"/>
                        <a:ext cx="1116" cy="11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555855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Title Placeholder 2"/>
          <p:cNvSpPr>
            <a:spLocks noGrp="1"/>
          </p:cNvSpPr>
          <p:nvPr>
            <p:ph type="title"/>
          </p:nvPr>
        </p:nvSpPr>
        <p:spPr>
          <a:xfrm>
            <a:off x="200526" y="496689"/>
            <a:ext cx="8742948" cy="706470"/>
          </a:xfrm>
          <a:prstGeom prst="rect">
            <a:avLst/>
          </a:prstGeom>
        </p:spPr>
        <p:txBody>
          <a:bodyPr vert="horz" lIns="91440" tIns="45720" rIns="91440" bIns="45720" rtlCol="0" anchor="ctr">
            <a:noAutofit/>
          </a:bodyPr>
          <a:lstStyle>
            <a:lvl1pPr>
              <a:defRPr>
                <a:latin typeface="Arial"/>
                <a:cs typeface="Arial"/>
              </a:defRPr>
            </a:lvl1pPr>
          </a:lstStyle>
          <a:p>
            <a:r>
              <a:rPr lang="en-US" dirty="0" smtClean="0"/>
              <a:t>[INSERT TITLE HERE]</a:t>
            </a:r>
            <a:endParaRPr lang="en-US" dirty="0"/>
          </a:p>
        </p:txBody>
      </p:sp>
      <p:sp>
        <p:nvSpPr>
          <p:cNvPr id="5" name="Text Placeholder 4"/>
          <p:cNvSpPr>
            <a:spLocks noGrp="1"/>
          </p:cNvSpPr>
          <p:nvPr>
            <p:ph type="body" sz="quarter" idx="13"/>
          </p:nvPr>
        </p:nvSpPr>
        <p:spPr>
          <a:xfrm>
            <a:off x="320676" y="1516065"/>
            <a:ext cx="8678863" cy="4427537"/>
          </a:xfrm>
          <a:prstGeom prst="rect">
            <a:avLst/>
          </a:prstGeom>
        </p:spPr>
        <p:txBody>
          <a:bodyPr/>
          <a:lstStyle>
            <a:lvl1pPr>
              <a:defRPr sz="2800">
                <a:solidFill>
                  <a:srgbClr val="143862"/>
                </a:solidFill>
                <a:latin typeface="Arial"/>
                <a:cs typeface="Arial"/>
              </a:defRPr>
            </a:lvl1pPr>
            <a:lvl2pPr>
              <a:defRPr sz="2400">
                <a:solidFill>
                  <a:srgbClr val="143862"/>
                </a:solidFill>
                <a:latin typeface="Arial"/>
                <a:cs typeface="Arial"/>
              </a:defRPr>
            </a:lvl2pPr>
            <a:lvl3pPr>
              <a:defRPr sz="2000">
                <a:solidFill>
                  <a:srgbClr val="143862"/>
                </a:solidFill>
                <a:latin typeface="Arial"/>
                <a:cs typeface="Arial"/>
              </a:defRPr>
            </a:lvl3pPr>
            <a:lvl4pPr>
              <a:defRPr sz="1800">
                <a:solidFill>
                  <a:srgbClr val="143862"/>
                </a:solidFill>
                <a:latin typeface="Arial"/>
                <a:cs typeface="Arial"/>
              </a:defRPr>
            </a:lvl4pPr>
            <a:lvl5pPr>
              <a:defRPr sz="1800">
                <a:solidFill>
                  <a:srgbClr val="143862"/>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41496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mit! Blue Content w/o Text">
    <p:spTree>
      <p:nvGrpSpPr>
        <p:cNvPr id="1" name=""/>
        <p:cNvGrpSpPr/>
        <p:nvPr/>
      </p:nvGrpSpPr>
      <p:grpSpPr>
        <a:xfrm>
          <a:off x="0" y="0"/>
          <a:ext cx="0" cy="0"/>
          <a:chOff x="0" y="0"/>
          <a:chExt cx="0" cy="0"/>
        </a:xfrm>
      </p:grpSpPr>
      <p:sp>
        <p:nvSpPr>
          <p:cNvPr id="37" name="Shape 37"/>
          <p:cNvSpPr/>
          <p:nvPr/>
        </p:nvSpPr>
        <p:spPr>
          <a:xfrm>
            <a:off x="0" y="394676"/>
            <a:ext cx="9144000" cy="914401"/>
          </a:xfrm>
          <a:prstGeom prst="rect">
            <a:avLst/>
          </a:prstGeom>
          <a:solidFill>
            <a:srgbClr val="003663"/>
          </a:solidFill>
          <a:ln w="12700">
            <a:miter lim="400000"/>
          </a:ln>
        </p:spPr>
        <p:txBody>
          <a:bodyPr lIns="0" tIns="0" rIns="0" bIns="0" anchor="ctr"/>
          <a:lstStyle/>
          <a:p>
            <a:pPr lvl="0" algn="ctr">
              <a:defRPr sz="1000">
                <a:solidFill>
                  <a:srgbClr val="FFFFFF"/>
                </a:solidFill>
                <a:latin typeface="Verdana"/>
                <a:ea typeface="Verdana"/>
                <a:cs typeface="Verdana"/>
                <a:sym typeface="Verdana"/>
              </a:defRPr>
            </a:pPr>
            <a:endParaRPr/>
          </a:p>
        </p:txBody>
      </p:sp>
      <p:pic>
        <p:nvPicPr>
          <p:cNvPr id="38" name="image1.png" descr="logo_Commit_Small-01.png"/>
          <p:cNvPicPr/>
          <p:nvPr/>
        </p:nvPicPr>
        <p:blipFill>
          <a:blip r:embed="rId2" cstate="print">
            <a:extLst/>
          </a:blip>
          <a:stretch>
            <a:fillRect/>
          </a:stretch>
        </p:blipFill>
        <p:spPr>
          <a:xfrm>
            <a:off x="304800" y="6467230"/>
            <a:ext cx="914400" cy="182882"/>
          </a:xfrm>
          <a:prstGeom prst="rect">
            <a:avLst/>
          </a:prstGeom>
          <a:ln w="12700">
            <a:miter lim="400000"/>
          </a:ln>
        </p:spPr>
      </p:pic>
      <p:sp>
        <p:nvSpPr>
          <p:cNvPr id="39" name="Shape 39"/>
          <p:cNvSpPr/>
          <p:nvPr/>
        </p:nvSpPr>
        <p:spPr>
          <a:xfrm>
            <a:off x="8700782" y="6582523"/>
            <a:ext cx="443220" cy="139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a:defRPr sz="900">
                <a:latin typeface="Verdana"/>
                <a:ea typeface="Verdana"/>
                <a:cs typeface="Verdana"/>
                <a:sym typeface="Verdana"/>
              </a:defRPr>
            </a:lvl1pPr>
          </a:lstStyle>
          <a:p>
            <a:pPr lvl="0">
              <a:defRPr sz="1800">
                <a:solidFill>
                  <a:srgbClr val="000000"/>
                </a:solidFill>
              </a:defRPr>
            </a:pPr>
            <a:r>
              <a:rPr sz="900">
                <a:solidFill>
                  <a:srgbClr val="003663"/>
                </a:solidFill>
              </a:rPr>
              <a:t>‹#›</a:t>
            </a:r>
          </a:p>
        </p:txBody>
      </p:sp>
      <p:sp>
        <p:nvSpPr>
          <p:cNvPr id="40" name="Shape 40"/>
          <p:cNvSpPr>
            <a:spLocks noGrp="1"/>
          </p:cNvSpPr>
          <p:nvPr>
            <p:ph type="title"/>
          </p:nvPr>
        </p:nvSpPr>
        <p:spPr>
          <a:xfrm>
            <a:off x="0" y="0"/>
            <a:ext cx="9144000" cy="1703754"/>
          </a:xfrm>
          <a:prstGeom prst="rect">
            <a:avLst/>
          </a:prstGeom>
        </p:spPr>
        <p:txBody>
          <a:bodyPr lIns="45718" tIns="45718" rIns="45718" bIns="45718">
            <a:noAutofit/>
          </a:bodyPr>
          <a:lstStyle>
            <a:lvl1pPr defTabSz="457200">
              <a:defRPr sz="2800">
                <a:solidFill>
                  <a:srgbClr val="FFFFFF"/>
                </a:solidFill>
                <a:latin typeface="Verdana"/>
                <a:ea typeface="Verdana"/>
                <a:cs typeface="Verdana"/>
                <a:sym typeface="Verdana"/>
              </a:defRPr>
            </a:lvl1pPr>
          </a:lstStyle>
          <a:p>
            <a:pPr lvl="0">
              <a:defRPr sz="1800">
                <a:solidFill>
                  <a:srgbClr val="000000"/>
                </a:solidFill>
              </a:defRPr>
            </a:pPr>
            <a:r>
              <a:rPr sz="2800">
                <a:solidFill>
                  <a:srgbClr val="FFFFFF"/>
                </a:solidFill>
              </a:rPr>
              <a:t>Click to edit Master title style</a:t>
            </a:r>
          </a:p>
        </p:txBody>
      </p:sp>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mmit! Blue Content w/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Click to edit Master title style</a:t>
            </a:r>
            <a:endParaRPr lang="en-US" dirty="0"/>
          </a:p>
        </p:txBody>
      </p:sp>
      <p:sp>
        <p:nvSpPr>
          <p:cNvPr id="4" name="Content Placeholder 3"/>
          <p:cNvSpPr>
            <a:spLocks noGrp="1"/>
          </p:cNvSpPr>
          <p:nvPr>
            <p:ph sz="quarter" idx="10"/>
          </p:nvPr>
        </p:nvSpPr>
        <p:spPr>
          <a:xfrm>
            <a:off x="311944" y="1464227"/>
            <a:ext cx="8520112" cy="5002212"/>
          </a:xfrm>
          <a:prstGeom prst="rect">
            <a:avLst/>
          </a:prstGeom>
        </p:spPr>
        <p:txBody>
          <a:bodyPr lIns="0" tIns="0" rIns="0" bIns="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p:txBody>
          <a:bodyPr/>
          <a:lstStyle/>
          <a:p>
            <a:endParaRPr lang="en-US" dirty="0">
              <a:latin typeface="Verdana"/>
            </a:endParaRPr>
          </a:p>
        </p:txBody>
      </p:sp>
    </p:spTree>
    <p:extLst>
      <p:ext uri="{BB962C8B-B14F-4D97-AF65-F5344CB8AC3E}">
        <p14:creationId xmlns:p14="http://schemas.microsoft.com/office/powerpoint/2010/main" val="4140322065"/>
      </p:ext>
    </p:extLst>
  </p:cSld>
  <p:clrMapOvr>
    <a:masterClrMapping/>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mit! Blue Content w/o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0"/>
          </p:nvPr>
        </p:nvSpPr>
        <p:spPr/>
        <p:txBody>
          <a:bodyPr/>
          <a:lstStyle/>
          <a:p>
            <a:endParaRPr lang="en-US" dirty="0">
              <a:latin typeface="Verdana"/>
            </a:endParaRPr>
          </a:p>
        </p:txBody>
      </p:sp>
    </p:spTree>
    <p:extLst>
      <p:ext uri="{BB962C8B-B14F-4D97-AF65-F5344CB8AC3E}">
        <p14:creationId xmlns:p14="http://schemas.microsoft.com/office/powerpoint/2010/main" val="3423420992"/>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Commit! Blue Content w/o Text">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7086600" y="23813"/>
            <a:ext cx="2057400" cy="306387"/>
          </a:xfrm>
          <a:prstGeom prst="roundRect">
            <a:avLst/>
          </a:prstGeom>
          <a:solidFill>
            <a:schemeClr val="accent3"/>
          </a:solidFill>
        </p:spPr>
        <p:txBody>
          <a:bodyPr/>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Runner</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0"/>
          </p:nvPr>
        </p:nvSpPr>
        <p:spPr/>
        <p:txBody>
          <a:bodyPr/>
          <a:lstStyle/>
          <a:p>
            <a:endParaRPr lang="en-US" dirty="0">
              <a:latin typeface="Verdana"/>
            </a:endParaRPr>
          </a:p>
        </p:txBody>
      </p:sp>
    </p:spTree>
    <p:extLst>
      <p:ext uri="{BB962C8B-B14F-4D97-AF65-F5344CB8AC3E}">
        <p14:creationId xmlns:p14="http://schemas.microsoft.com/office/powerpoint/2010/main" val="2093498366"/>
      </p:ext>
    </p:extLst>
  </p:cSld>
  <p:clrMapOvr>
    <a:masterClrMapping/>
  </p:clrMapOvr>
  <p:timing>
    <p:tnLst>
      <p:par>
        <p:cTn xmlns:p14="http://schemas.microsoft.com/office/powerpoint/2010/main" id="1" dur="indefinite" restart="never" nodeType="tmRoot"/>
      </p:par>
    </p:tnLst>
  </p:timing>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Commit! Blue Content w/o Text">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7086600" y="23813"/>
            <a:ext cx="2057400" cy="306387"/>
          </a:xfrm>
          <a:prstGeom prst="roundRect">
            <a:avLst/>
          </a:prstGeom>
          <a:solidFill>
            <a:schemeClr val="accent3"/>
          </a:solidFill>
        </p:spPr>
        <p:txBody>
          <a:bodyPr/>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Runner</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0"/>
          </p:nvPr>
        </p:nvSpPr>
        <p:spPr/>
        <p:txBody>
          <a:bodyPr/>
          <a:lstStyle/>
          <a:p>
            <a:endParaRPr lang="en-US" dirty="0">
              <a:latin typeface="Verdana"/>
            </a:endParaRPr>
          </a:p>
        </p:txBody>
      </p:sp>
      <p:sp>
        <p:nvSpPr>
          <p:cNvPr id="9" name="Content Placeholder 3"/>
          <p:cNvSpPr>
            <a:spLocks noGrp="1"/>
          </p:cNvSpPr>
          <p:nvPr>
            <p:ph sz="quarter" idx="12"/>
          </p:nvPr>
        </p:nvSpPr>
        <p:spPr>
          <a:xfrm>
            <a:off x="311944" y="1464227"/>
            <a:ext cx="8520112" cy="5002212"/>
          </a:xfrm>
          <a:prstGeom prst="rect">
            <a:avLst/>
          </a:prstGeom>
        </p:spPr>
        <p:txBody>
          <a:bodyPr lIns="0" tIns="0" rIns="0" bIns="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1290056"/>
      </p:ext>
    </p:extLst>
  </p:cSld>
  <p:clrMapOvr>
    <a:masterClrMapping/>
  </p:clrMapOvr>
  <p:timing>
    <p:tnLst>
      <p:par>
        <p:cTn xmlns:p14="http://schemas.microsoft.com/office/powerpoint/2010/main" id="1" dur="indefinite" restart="never" nodeType="tmRoot"/>
      </p:par>
    </p:tnLst>
  </p:timing>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Commit Blue w/ou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6"/>
          <p:cNvSpPr>
            <a:spLocks noGrp="1"/>
          </p:cNvSpPr>
          <p:nvPr>
            <p:ph type="sldNum" sz="quarter" idx="4"/>
          </p:nvPr>
        </p:nvSpPr>
        <p:spPr>
          <a:xfrm>
            <a:off x="7086600" y="6376108"/>
            <a:ext cx="2057400" cy="365125"/>
          </a:xfrm>
          <a:prstGeom prst="rect">
            <a:avLst/>
          </a:prstGeom>
        </p:spPr>
        <p:txBody>
          <a:bodyPr vert="horz" lIns="91440" tIns="45720" rIns="91440" bIns="45720" rtlCol="0" anchor="ctr"/>
          <a:lstStyle>
            <a:lvl1pPr algn="r">
              <a:defRPr sz="1100">
                <a:solidFill>
                  <a:schemeClr val="tx1"/>
                </a:solidFill>
              </a:defRPr>
            </a:lvl1pPr>
          </a:lstStyle>
          <a:p>
            <a:pPr defTabSz="914400" rtl="0"/>
            <a:fld id="{76C09CD7-5F40-4338-BEB1-0B05CA328AD9}" type="slidenum">
              <a:rPr lang="en-US" kern="1200" smtClean="0">
                <a:solidFill>
                  <a:srgbClr val="003663"/>
                </a:solidFill>
                <a:latin typeface="Calibri"/>
              </a:rPr>
              <a:pPr defTabSz="914400" rtl="0"/>
              <a:t>‹#›</a:t>
            </a:fld>
            <a:endParaRPr lang="en-US" kern="1200">
              <a:solidFill>
                <a:srgbClr val="003663"/>
              </a:solidFill>
              <a:latin typeface="Calibri"/>
            </a:endParaRPr>
          </a:p>
        </p:txBody>
      </p:sp>
    </p:spTree>
    <p:extLst>
      <p:ext uri="{BB962C8B-B14F-4D97-AF65-F5344CB8AC3E}">
        <p14:creationId xmlns:p14="http://schemas.microsoft.com/office/powerpoint/2010/main" val="3703010650"/>
      </p:ext>
    </p:extLst>
  </p:cSld>
  <p:clrMapOvr>
    <a:masterClrMapping/>
  </p:clrMapOvr>
  <p:timing>
    <p:tnLst>
      <p:par>
        <p:cTn xmlns:p14="http://schemas.microsoft.com/office/powerpoint/2010/main" id="1" dur="indefinite" restart="never" nodeType="tmRoot"/>
      </p:par>
    </p:tnLst>
  </p:timing>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2"/>
          <p:cNvSpPr>
            <a:spLocks noGrp="1"/>
          </p:cNvSpPr>
          <p:nvPr>
            <p:ph type="sldNum" sz="quarter" idx="11"/>
          </p:nvPr>
        </p:nvSpPr>
        <p:spPr>
          <a:xfrm>
            <a:off x="6457950" y="6356350"/>
            <a:ext cx="2057400" cy="365125"/>
          </a:xfrm>
          <a:prstGeom prst="rect">
            <a:avLst/>
          </a:prstGeom>
        </p:spPr>
        <p:txBody>
          <a:bodyPr/>
          <a:lstStyle/>
          <a:p>
            <a:pPr algn="l" rtl="0"/>
            <a:fld id="{76C09CD7-5F40-4338-BEB1-0B05CA328AD9}" type="slidenum">
              <a:rPr lang="en-US" kern="1200" smtClean="0">
                <a:solidFill>
                  <a:prstClr val="black"/>
                </a:solidFill>
                <a:latin typeface="Calibri"/>
              </a:rPr>
              <a:pPr algn="l" rtl="0"/>
              <a:t>‹#›</a:t>
            </a:fld>
            <a:endParaRPr lang="en-US" kern="1200" dirty="0">
              <a:solidFill>
                <a:prstClr val="black"/>
              </a:solidFill>
              <a:latin typeface="Calibri"/>
            </a:endParaRPr>
          </a:p>
        </p:txBody>
      </p:sp>
    </p:spTree>
    <p:extLst>
      <p:ext uri="{BB962C8B-B14F-4D97-AF65-F5344CB8AC3E}">
        <p14:creationId xmlns:p14="http://schemas.microsoft.com/office/powerpoint/2010/main" val="2109819828"/>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mmit! Blue Content w/ Text w/o Log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Click to edit Master title style</a:t>
            </a:r>
            <a:endParaRPr lang="en-US" dirty="0"/>
          </a:p>
        </p:txBody>
      </p:sp>
      <p:sp>
        <p:nvSpPr>
          <p:cNvPr id="4" name="Content Placeholder 3"/>
          <p:cNvSpPr>
            <a:spLocks noGrp="1"/>
          </p:cNvSpPr>
          <p:nvPr>
            <p:ph sz="quarter" idx="10"/>
          </p:nvPr>
        </p:nvSpPr>
        <p:spPr>
          <a:xfrm>
            <a:off x="311944" y="1464227"/>
            <a:ext cx="8520112" cy="5002212"/>
          </a:xfrm>
          <a:prstGeom prst="rect">
            <a:avLst/>
          </a:prstGeom>
        </p:spPr>
        <p:txBody>
          <a:bodyPr lIns="0" tIns="0" rIns="0" bIns="0">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1"/>
          </p:nvPr>
        </p:nvSpPr>
        <p:spPr/>
        <p:txBody>
          <a:bodyPr/>
          <a:lstStyle/>
          <a:p>
            <a:endParaRPr lang="en-US">
              <a:latin typeface="Verdana"/>
            </a:endParaRPr>
          </a:p>
        </p:txBody>
      </p:sp>
    </p:spTree>
    <p:extLst>
      <p:ext uri="{BB962C8B-B14F-4D97-AF65-F5344CB8AC3E}">
        <p14:creationId xmlns:p14="http://schemas.microsoft.com/office/powerpoint/2010/main" val="136287998"/>
      </p:ext>
    </p:extLst>
  </p:cSld>
  <p:clrMapOvr>
    <a:masterClrMapping/>
  </p:clrMapOvr>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5971053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mmit! Blue Content w/ runner w/o Text">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7086600" y="23813"/>
            <a:ext cx="2057400" cy="306387"/>
          </a:xfrm>
          <a:prstGeom prst="roundRect">
            <a:avLst/>
          </a:prstGeom>
          <a:solidFill>
            <a:schemeClr val="accent3"/>
          </a:solidFill>
        </p:spPr>
        <p:txBody>
          <a:bodyPr/>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Runner</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0"/>
          </p:nvPr>
        </p:nvSpPr>
        <p:spPr/>
        <p:txBody>
          <a:bodyPr/>
          <a:lstStyle/>
          <a:p>
            <a:endParaRPr lang="en-US" dirty="0">
              <a:latin typeface="Verdana"/>
            </a:endParaRPr>
          </a:p>
        </p:txBody>
      </p:sp>
    </p:spTree>
    <p:extLst>
      <p:ext uri="{BB962C8B-B14F-4D97-AF65-F5344CB8AC3E}">
        <p14:creationId xmlns:p14="http://schemas.microsoft.com/office/powerpoint/2010/main" val="1231645002"/>
      </p:ext>
    </p:extLst>
  </p:cSld>
  <p:clrMapOvr>
    <a:masterClrMapping/>
  </p:clrMapOvr>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mmit! Blue Content w/o Text and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6"/>
          <p:cNvSpPr>
            <a:spLocks noGrp="1"/>
          </p:cNvSpPr>
          <p:nvPr>
            <p:ph type="sldNum" sz="quarter" idx="4"/>
          </p:nvPr>
        </p:nvSpPr>
        <p:spPr>
          <a:xfrm>
            <a:off x="7086600" y="6376108"/>
            <a:ext cx="2057400" cy="365125"/>
          </a:xfrm>
          <a:prstGeom prst="rect">
            <a:avLst/>
          </a:prstGeom>
        </p:spPr>
        <p:txBody>
          <a:bodyPr vert="horz" lIns="91440" tIns="45720" rIns="91440" bIns="45720" rtlCol="0" anchor="ctr"/>
          <a:lstStyle>
            <a:lvl1pPr algn="r">
              <a:defRPr sz="1100">
                <a:solidFill>
                  <a:schemeClr val="tx1"/>
                </a:solidFill>
              </a:defRPr>
            </a:lvl1pPr>
          </a:lstStyle>
          <a:p>
            <a:pPr rtl="0"/>
            <a:fld id="{76C09CD7-5F40-4338-BEB1-0B05CA328AD9}" type="slidenum">
              <a:rPr lang="en-US" kern="1200" smtClean="0">
                <a:solidFill>
                  <a:srgbClr val="003663"/>
                </a:solidFill>
                <a:latin typeface="Verdana"/>
              </a:rPr>
              <a:pPr rtl="0"/>
              <a:t>‹#›</a:t>
            </a:fld>
            <a:endParaRPr lang="en-US" kern="1200" dirty="0">
              <a:solidFill>
                <a:srgbClr val="003663"/>
              </a:solidFill>
              <a:latin typeface="Verdana"/>
            </a:endParaRPr>
          </a:p>
        </p:txBody>
      </p:sp>
    </p:spTree>
    <p:extLst>
      <p:ext uri="{BB962C8B-B14F-4D97-AF65-F5344CB8AC3E}">
        <p14:creationId xmlns:p14="http://schemas.microsoft.com/office/powerpoint/2010/main" val="1316942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_Commit! Blue Content w/o Text">
    <p:spTree>
      <p:nvGrpSpPr>
        <p:cNvPr id="1" name=""/>
        <p:cNvGrpSpPr/>
        <p:nvPr/>
      </p:nvGrpSpPr>
      <p:grpSpPr>
        <a:xfrm>
          <a:off x="0" y="0"/>
          <a:ext cx="0" cy="0"/>
          <a:chOff x="0" y="0"/>
          <a:chExt cx="0" cy="0"/>
        </a:xfrm>
      </p:grpSpPr>
      <p:sp>
        <p:nvSpPr>
          <p:cNvPr id="42" name="Shape 42"/>
          <p:cNvSpPr/>
          <p:nvPr/>
        </p:nvSpPr>
        <p:spPr>
          <a:xfrm>
            <a:off x="0" y="394676"/>
            <a:ext cx="9144000" cy="914401"/>
          </a:xfrm>
          <a:prstGeom prst="rect">
            <a:avLst/>
          </a:prstGeom>
          <a:solidFill>
            <a:srgbClr val="003663"/>
          </a:solidFill>
          <a:ln w="12700">
            <a:miter lim="400000"/>
          </a:ln>
        </p:spPr>
        <p:txBody>
          <a:bodyPr lIns="0" tIns="0" rIns="0" bIns="0" anchor="ctr"/>
          <a:lstStyle/>
          <a:p>
            <a:pPr lvl="0" algn="ctr">
              <a:defRPr sz="1000">
                <a:solidFill>
                  <a:srgbClr val="FFFFFF"/>
                </a:solidFill>
                <a:latin typeface="Verdana"/>
                <a:ea typeface="Verdana"/>
                <a:cs typeface="Verdana"/>
                <a:sym typeface="Verdana"/>
              </a:defRPr>
            </a:pPr>
            <a:endParaRPr/>
          </a:p>
        </p:txBody>
      </p:sp>
      <p:pic>
        <p:nvPicPr>
          <p:cNvPr id="43" name="image1.png" descr="logo_Commit_Small-01.png"/>
          <p:cNvPicPr/>
          <p:nvPr/>
        </p:nvPicPr>
        <p:blipFill>
          <a:blip r:embed="rId2" cstate="print">
            <a:extLst/>
          </a:blip>
          <a:stretch>
            <a:fillRect/>
          </a:stretch>
        </p:blipFill>
        <p:spPr>
          <a:xfrm>
            <a:off x="304800" y="6467230"/>
            <a:ext cx="914400" cy="182882"/>
          </a:xfrm>
          <a:prstGeom prst="rect">
            <a:avLst/>
          </a:prstGeom>
          <a:ln w="12700">
            <a:miter lim="400000"/>
          </a:ln>
        </p:spPr>
      </p:pic>
      <p:sp>
        <p:nvSpPr>
          <p:cNvPr id="44" name="Shape 44"/>
          <p:cNvSpPr/>
          <p:nvPr/>
        </p:nvSpPr>
        <p:spPr>
          <a:xfrm>
            <a:off x="8700782" y="6582523"/>
            <a:ext cx="443220" cy="139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a:defRPr sz="900">
                <a:latin typeface="Verdana"/>
                <a:ea typeface="Verdana"/>
                <a:cs typeface="Verdana"/>
                <a:sym typeface="Verdana"/>
              </a:defRPr>
            </a:lvl1pPr>
          </a:lstStyle>
          <a:p>
            <a:pPr lvl="0">
              <a:defRPr sz="1800">
                <a:solidFill>
                  <a:srgbClr val="000000"/>
                </a:solidFill>
              </a:defRPr>
            </a:pPr>
            <a:r>
              <a:rPr sz="900">
                <a:solidFill>
                  <a:srgbClr val="003663"/>
                </a:solidFill>
              </a:rPr>
              <a:t>‹#›</a:t>
            </a:r>
          </a:p>
        </p:txBody>
      </p:sp>
      <p:sp>
        <p:nvSpPr>
          <p:cNvPr id="45" name="Shape 45"/>
          <p:cNvSpPr>
            <a:spLocks noGrp="1"/>
          </p:cNvSpPr>
          <p:nvPr>
            <p:ph type="body" idx="1"/>
          </p:nvPr>
        </p:nvSpPr>
        <p:spPr>
          <a:xfrm>
            <a:off x="7086600" y="23812"/>
            <a:ext cx="2057400" cy="358800"/>
          </a:xfrm>
          <a:prstGeom prst="rect">
            <a:avLst/>
          </a:prstGeom>
          <a:solidFill>
            <a:srgbClr val="92C83E"/>
          </a:solidFill>
        </p:spPr>
        <p:txBody>
          <a:bodyPr lIns="45718" tIns="45718" rIns="45718" bIns="45718">
            <a:noAutofit/>
          </a:bodyPr>
          <a:lstStyle>
            <a:lvl1pPr marL="0" indent="0" defTabSz="457200">
              <a:spcBef>
                <a:spcPts val="300"/>
              </a:spcBef>
              <a:buSzTx/>
              <a:buFontTx/>
              <a:buNone/>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Runner</a:t>
            </a:r>
          </a:p>
        </p:txBody>
      </p:sp>
      <p:sp>
        <p:nvSpPr>
          <p:cNvPr id="46" name="Shape 46"/>
          <p:cNvSpPr>
            <a:spLocks noGrp="1"/>
          </p:cNvSpPr>
          <p:nvPr>
            <p:ph type="title"/>
          </p:nvPr>
        </p:nvSpPr>
        <p:spPr>
          <a:xfrm>
            <a:off x="0" y="382610"/>
            <a:ext cx="9144000" cy="938533"/>
          </a:xfrm>
          <a:prstGeom prst="rect">
            <a:avLst/>
          </a:prstGeom>
        </p:spPr>
        <p:txBody>
          <a:bodyPr lIns="45718" tIns="45718" rIns="45718" bIns="45718">
            <a:noAutofit/>
          </a:bodyPr>
          <a:lstStyle>
            <a:lvl1pPr defTabSz="457200">
              <a:defRPr sz="2800">
                <a:solidFill>
                  <a:srgbClr val="FFFFFF"/>
                </a:solidFill>
                <a:latin typeface="Verdana"/>
                <a:ea typeface="Verdana"/>
                <a:cs typeface="Verdana"/>
                <a:sym typeface="Verdana"/>
              </a:defRPr>
            </a:lvl1pPr>
          </a:lstStyle>
          <a:p>
            <a:pPr lvl="0">
              <a:defRPr sz="1800">
                <a:solidFill>
                  <a:srgbClr val="000000"/>
                </a:solidFill>
              </a:defRPr>
            </a:pPr>
            <a:r>
              <a:rPr sz="2800">
                <a:solidFill>
                  <a:srgbClr val="FFFFFF"/>
                </a:solidFill>
              </a:rPr>
              <a:t>Click to edit Master title style</a:t>
            </a:r>
          </a:p>
        </p:txBody>
      </p:sp>
    </p:spTree>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mmit! Blue Content w/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Click to edit Master title style</a:t>
            </a:r>
            <a:endParaRPr lang="en-US" dirty="0"/>
          </a:p>
        </p:txBody>
      </p:sp>
      <p:sp>
        <p:nvSpPr>
          <p:cNvPr id="4" name="Content Placeholder 3"/>
          <p:cNvSpPr>
            <a:spLocks noGrp="1"/>
          </p:cNvSpPr>
          <p:nvPr>
            <p:ph sz="quarter" idx="10"/>
          </p:nvPr>
        </p:nvSpPr>
        <p:spPr>
          <a:xfrm>
            <a:off x="311944" y="1464227"/>
            <a:ext cx="8520112" cy="5002212"/>
          </a:xfrm>
          <a:prstGeom prst="rect">
            <a:avLst/>
          </a:prstGeom>
        </p:spPr>
        <p:txBody>
          <a:bodyPr lIns="0" tIns="0" rIns="0" bIns="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p:txBody>
          <a:bodyPr/>
          <a:lstStyle/>
          <a:p>
            <a:endParaRPr lang="en-US" dirty="0">
              <a:latin typeface="Verdana"/>
            </a:endParaRPr>
          </a:p>
        </p:txBody>
      </p:sp>
    </p:spTree>
    <p:extLst>
      <p:ext uri="{BB962C8B-B14F-4D97-AF65-F5344CB8AC3E}">
        <p14:creationId xmlns:p14="http://schemas.microsoft.com/office/powerpoint/2010/main" val="652366572"/>
      </p:ext>
    </p:extLst>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mmit! Blue Content w/o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0"/>
          </p:nvPr>
        </p:nvSpPr>
        <p:spPr/>
        <p:txBody>
          <a:bodyPr/>
          <a:lstStyle/>
          <a:p>
            <a:endParaRPr lang="en-US" dirty="0">
              <a:latin typeface="Verdana"/>
            </a:endParaRPr>
          </a:p>
        </p:txBody>
      </p:sp>
    </p:spTree>
    <p:extLst>
      <p:ext uri="{BB962C8B-B14F-4D97-AF65-F5344CB8AC3E}">
        <p14:creationId xmlns:p14="http://schemas.microsoft.com/office/powerpoint/2010/main" val="4033503298"/>
      </p:ext>
    </p:extLst>
  </p:cSld>
  <p:clrMapOvr>
    <a:masterClrMapping/>
  </p:clrMapOvr>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Commit! Blue Content w/o Text">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7086600" y="23813"/>
            <a:ext cx="2057400" cy="306387"/>
          </a:xfrm>
          <a:prstGeom prst="roundRect">
            <a:avLst/>
          </a:prstGeom>
          <a:solidFill>
            <a:schemeClr val="accent3"/>
          </a:solidFill>
        </p:spPr>
        <p:txBody>
          <a:bodyPr/>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Runner</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0"/>
          </p:nvPr>
        </p:nvSpPr>
        <p:spPr/>
        <p:txBody>
          <a:bodyPr/>
          <a:lstStyle/>
          <a:p>
            <a:endParaRPr lang="en-US" dirty="0">
              <a:latin typeface="Verdana"/>
            </a:endParaRPr>
          </a:p>
        </p:txBody>
      </p:sp>
    </p:spTree>
    <p:extLst>
      <p:ext uri="{BB962C8B-B14F-4D97-AF65-F5344CB8AC3E}">
        <p14:creationId xmlns:p14="http://schemas.microsoft.com/office/powerpoint/2010/main" val="2582772050"/>
      </p:ext>
    </p:extLst>
  </p:cSld>
  <p:clrMapOvr>
    <a:masterClrMapping/>
  </p:clrMapOvr>
  <p:timing>
    <p:tnLst>
      <p:par>
        <p:cTn xmlns:p14="http://schemas.microsoft.com/office/powerpoint/2010/main" id="1" dur="indefinite" restart="never" nodeType="tmRoot"/>
      </p:par>
    </p:tnLst>
  </p:timing>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_Commit! Blue Content w/o Text">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7086600" y="23813"/>
            <a:ext cx="2057400" cy="306387"/>
          </a:xfrm>
          <a:prstGeom prst="roundRect">
            <a:avLst/>
          </a:prstGeom>
          <a:solidFill>
            <a:schemeClr val="accent3"/>
          </a:solidFill>
        </p:spPr>
        <p:txBody>
          <a:bodyPr/>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Runner</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0"/>
          </p:nvPr>
        </p:nvSpPr>
        <p:spPr/>
        <p:txBody>
          <a:bodyPr/>
          <a:lstStyle/>
          <a:p>
            <a:endParaRPr lang="en-US" dirty="0">
              <a:latin typeface="Verdana"/>
            </a:endParaRPr>
          </a:p>
        </p:txBody>
      </p:sp>
      <p:sp>
        <p:nvSpPr>
          <p:cNvPr id="9" name="Content Placeholder 3"/>
          <p:cNvSpPr>
            <a:spLocks noGrp="1"/>
          </p:cNvSpPr>
          <p:nvPr>
            <p:ph sz="quarter" idx="12"/>
          </p:nvPr>
        </p:nvSpPr>
        <p:spPr>
          <a:xfrm>
            <a:off x="311944" y="1464227"/>
            <a:ext cx="8520112" cy="5002212"/>
          </a:xfrm>
          <a:prstGeom prst="rect">
            <a:avLst/>
          </a:prstGeom>
        </p:spPr>
        <p:txBody>
          <a:bodyPr lIns="0" tIns="0" rIns="0" bIns="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83311689"/>
      </p:ext>
    </p:extLst>
  </p:cSld>
  <p:clrMapOvr>
    <a:masterClrMapping/>
  </p:clrMapOvr>
  <p:timing>
    <p:tnLst>
      <p:par>
        <p:cTn xmlns:p14="http://schemas.microsoft.com/office/powerpoint/2010/main" id="1" dur="indefinite" restart="never" nodeType="tmRoot"/>
      </p:par>
    </p:tnLst>
  </p:timing>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Commit Blue w/ou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6"/>
          <p:cNvSpPr>
            <a:spLocks noGrp="1"/>
          </p:cNvSpPr>
          <p:nvPr>
            <p:ph type="sldNum" sz="quarter" idx="4"/>
          </p:nvPr>
        </p:nvSpPr>
        <p:spPr>
          <a:xfrm>
            <a:off x="7086600" y="6376108"/>
            <a:ext cx="2057400" cy="365125"/>
          </a:xfrm>
          <a:prstGeom prst="rect">
            <a:avLst/>
          </a:prstGeom>
        </p:spPr>
        <p:txBody>
          <a:bodyPr vert="horz" lIns="91440" tIns="45720" rIns="91440" bIns="45720" rtlCol="0" anchor="ctr"/>
          <a:lstStyle>
            <a:lvl1pPr algn="r">
              <a:defRPr sz="1100">
                <a:solidFill>
                  <a:schemeClr val="tx1"/>
                </a:solidFill>
              </a:defRPr>
            </a:lvl1pPr>
          </a:lstStyle>
          <a:p>
            <a:pPr defTabSz="914400" rtl="0"/>
            <a:fld id="{76C09CD7-5F40-4338-BEB1-0B05CA328AD9}" type="slidenum">
              <a:rPr lang="en-US" kern="1200" smtClean="0">
                <a:solidFill>
                  <a:srgbClr val="003663"/>
                </a:solidFill>
                <a:latin typeface="Calibri"/>
              </a:rPr>
              <a:pPr defTabSz="914400" rtl="0"/>
              <a:t>‹#›</a:t>
            </a:fld>
            <a:endParaRPr lang="en-US" kern="1200">
              <a:solidFill>
                <a:srgbClr val="003663"/>
              </a:solidFill>
              <a:latin typeface="Calibri"/>
            </a:endParaRPr>
          </a:p>
        </p:txBody>
      </p:sp>
    </p:spTree>
    <p:extLst>
      <p:ext uri="{BB962C8B-B14F-4D97-AF65-F5344CB8AC3E}">
        <p14:creationId xmlns:p14="http://schemas.microsoft.com/office/powerpoint/2010/main" val="2928514929"/>
      </p:ext>
    </p:extLst>
  </p:cSld>
  <p:clrMapOvr>
    <a:masterClrMapping/>
  </p:clrMapOvr>
  <p:timing>
    <p:tnLst>
      <p:par>
        <p:cTn xmlns:p14="http://schemas.microsoft.com/office/powerpoint/2010/main" id="1" dur="indefinite" restart="never" nodeType="tmRoot"/>
      </p:par>
    </p:tnLst>
  </p:timing>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2"/>
          <p:cNvSpPr>
            <a:spLocks noGrp="1"/>
          </p:cNvSpPr>
          <p:nvPr>
            <p:ph type="sldNum" sz="quarter" idx="11"/>
          </p:nvPr>
        </p:nvSpPr>
        <p:spPr>
          <a:xfrm>
            <a:off x="6457950" y="6356350"/>
            <a:ext cx="2057400" cy="365125"/>
          </a:xfrm>
          <a:prstGeom prst="rect">
            <a:avLst/>
          </a:prstGeom>
        </p:spPr>
        <p:txBody>
          <a:bodyPr/>
          <a:lstStyle/>
          <a:p>
            <a:pPr algn="l" rtl="0"/>
            <a:fld id="{76C09CD7-5F40-4338-BEB1-0B05CA328AD9}" type="slidenum">
              <a:rPr lang="en-US" kern="1200" smtClean="0">
                <a:solidFill>
                  <a:prstClr val="black"/>
                </a:solidFill>
                <a:latin typeface="Calibri"/>
              </a:rPr>
              <a:pPr algn="l" rtl="0"/>
              <a:t>‹#›</a:t>
            </a:fld>
            <a:endParaRPr lang="en-US" kern="1200" dirty="0">
              <a:solidFill>
                <a:prstClr val="black"/>
              </a:solidFill>
              <a:latin typeface="Calibri"/>
            </a:endParaRPr>
          </a:p>
        </p:txBody>
      </p:sp>
    </p:spTree>
    <p:extLst>
      <p:ext uri="{BB962C8B-B14F-4D97-AF65-F5344CB8AC3E}">
        <p14:creationId xmlns:p14="http://schemas.microsoft.com/office/powerpoint/2010/main" val="1066703625"/>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mmit! Blue Content w/ Text w/o Log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Click to edit Master title style</a:t>
            </a:r>
            <a:endParaRPr lang="en-US" dirty="0"/>
          </a:p>
        </p:txBody>
      </p:sp>
      <p:sp>
        <p:nvSpPr>
          <p:cNvPr id="4" name="Content Placeholder 3"/>
          <p:cNvSpPr>
            <a:spLocks noGrp="1"/>
          </p:cNvSpPr>
          <p:nvPr>
            <p:ph sz="quarter" idx="10"/>
          </p:nvPr>
        </p:nvSpPr>
        <p:spPr>
          <a:xfrm>
            <a:off x="311944" y="1464227"/>
            <a:ext cx="8520112" cy="5002212"/>
          </a:xfrm>
          <a:prstGeom prst="rect">
            <a:avLst/>
          </a:prstGeom>
        </p:spPr>
        <p:txBody>
          <a:bodyPr lIns="0" tIns="0" rIns="0" bIns="0">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1"/>
          </p:nvPr>
        </p:nvSpPr>
        <p:spPr/>
        <p:txBody>
          <a:bodyPr/>
          <a:lstStyle/>
          <a:p>
            <a:endParaRPr lang="en-US">
              <a:latin typeface="Verdana"/>
            </a:endParaRPr>
          </a:p>
        </p:txBody>
      </p:sp>
    </p:spTree>
    <p:extLst>
      <p:ext uri="{BB962C8B-B14F-4D97-AF65-F5344CB8AC3E}">
        <p14:creationId xmlns:p14="http://schemas.microsoft.com/office/powerpoint/2010/main" val="64884487"/>
      </p:ext>
    </p:extLst>
  </p:cSld>
  <p:clrMapOvr>
    <a:masterClrMapping/>
  </p:clrMapOvr>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9745587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mmit! Blue Content w/ runner w/o Text">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7086600" y="23813"/>
            <a:ext cx="2057400" cy="306387"/>
          </a:xfrm>
          <a:prstGeom prst="roundRect">
            <a:avLst/>
          </a:prstGeom>
          <a:solidFill>
            <a:schemeClr val="accent3"/>
          </a:solidFill>
        </p:spPr>
        <p:txBody>
          <a:bodyPr/>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Runner</a:t>
            </a:r>
            <a:endParaRPr lang="en-US" dirty="0"/>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5" name="Footer Placeholder 4"/>
          <p:cNvSpPr>
            <a:spLocks noGrp="1"/>
          </p:cNvSpPr>
          <p:nvPr>
            <p:ph type="ftr" sz="quarter" idx="10"/>
          </p:nvPr>
        </p:nvSpPr>
        <p:spPr/>
        <p:txBody>
          <a:bodyPr/>
          <a:lstStyle/>
          <a:p>
            <a:endParaRPr lang="en-US" dirty="0">
              <a:latin typeface="Verdana"/>
            </a:endParaRPr>
          </a:p>
        </p:txBody>
      </p:sp>
    </p:spTree>
    <p:extLst>
      <p:ext uri="{BB962C8B-B14F-4D97-AF65-F5344CB8AC3E}">
        <p14:creationId xmlns:p14="http://schemas.microsoft.com/office/powerpoint/2010/main" val="4113292450"/>
      </p:ext>
    </p:extLst>
  </p:cSld>
  <p:clrMapOvr>
    <a:masterClrMapping/>
  </p:clrMapOvr>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mmit! Blue Content w/o Text and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6"/>
          <p:cNvSpPr>
            <a:spLocks noGrp="1"/>
          </p:cNvSpPr>
          <p:nvPr>
            <p:ph type="sldNum" sz="quarter" idx="4"/>
          </p:nvPr>
        </p:nvSpPr>
        <p:spPr>
          <a:xfrm>
            <a:off x="7086600" y="6376108"/>
            <a:ext cx="2057400" cy="365125"/>
          </a:xfrm>
          <a:prstGeom prst="rect">
            <a:avLst/>
          </a:prstGeom>
        </p:spPr>
        <p:txBody>
          <a:bodyPr vert="horz" lIns="91440" tIns="45720" rIns="91440" bIns="45720" rtlCol="0" anchor="ctr"/>
          <a:lstStyle>
            <a:lvl1pPr algn="r">
              <a:defRPr sz="1100">
                <a:solidFill>
                  <a:schemeClr val="tx1"/>
                </a:solidFill>
              </a:defRPr>
            </a:lvl1pPr>
          </a:lstStyle>
          <a:p>
            <a:pPr rtl="0"/>
            <a:fld id="{76C09CD7-5F40-4338-BEB1-0B05CA328AD9}" type="slidenum">
              <a:rPr lang="en-US" kern="1200" smtClean="0">
                <a:solidFill>
                  <a:srgbClr val="003663"/>
                </a:solidFill>
                <a:latin typeface="Verdana"/>
              </a:rPr>
              <a:pPr rtl="0"/>
              <a:t>‹#›</a:t>
            </a:fld>
            <a:endParaRPr lang="en-US" kern="1200" dirty="0">
              <a:solidFill>
                <a:srgbClr val="003663"/>
              </a:solidFill>
              <a:latin typeface="Verdana"/>
            </a:endParaRPr>
          </a:p>
        </p:txBody>
      </p:sp>
    </p:spTree>
    <p:extLst>
      <p:ext uri="{BB962C8B-B14F-4D97-AF65-F5344CB8AC3E}">
        <p14:creationId xmlns:p14="http://schemas.microsoft.com/office/powerpoint/2010/main" val="3284327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2_Commit! Blue Content w/o Text">
    <p:spTree>
      <p:nvGrpSpPr>
        <p:cNvPr id="1" name=""/>
        <p:cNvGrpSpPr/>
        <p:nvPr/>
      </p:nvGrpSpPr>
      <p:grpSpPr>
        <a:xfrm>
          <a:off x="0" y="0"/>
          <a:ext cx="0" cy="0"/>
          <a:chOff x="0" y="0"/>
          <a:chExt cx="0" cy="0"/>
        </a:xfrm>
      </p:grpSpPr>
      <p:sp>
        <p:nvSpPr>
          <p:cNvPr id="48" name="Shape 48"/>
          <p:cNvSpPr/>
          <p:nvPr/>
        </p:nvSpPr>
        <p:spPr>
          <a:xfrm>
            <a:off x="0" y="394676"/>
            <a:ext cx="9144000" cy="914401"/>
          </a:xfrm>
          <a:prstGeom prst="rect">
            <a:avLst/>
          </a:prstGeom>
          <a:solidFill>
            <a:srgbClr val="003663"/>
          </a:solidFill>
          <a:ln w="12700">
            <a:miter lim="400000"/>
          </a:ln>
        </p:spPr>
        <p:txBody>
          <a:bodyPr lIns="0" tIns="0" rIns="0" bIns="0" anchor="ctr"/>
          <a:lstStyle/>
          <a:p>
            <a:pPr lvl="0" algn="ctr">
              <a:defRPr sz="1000">
                <a:solidFill>
                  <a:srgbClr val="FFFFFF"/>
                </a:solidFill>
                <a:latin typeface="Verdana"/>
                <a:ea typeface="Verdana"/>
                <a:cs typeface="Verdana"/>
                <a:sym typeface="Verdana"/>
              </a:defRPr>
            </a:pPr>
            <a:endParaRPr/>
          </a:p>
        </p:txBody>
      </p:sp>
      <p:pic>
        <p:nvPicPr>
          <p:cNvPr id="49" name="image1.png" descr="logo_Commit_Small-01.png"/>
          <p:cNvPicPr/>
          <p:nvPr/>
        </p:nvPicPr>
        <p:blipFill>
          <a:blip r:embed="rId2" cstate="print">
            <a:extLst/>
          </a:blip>
          <a:stretch>
            <a:fillRect/>
          </a:stretch>
        </p:blipFill>
        <p:spPr>
          <a:xfrm>
            <a:off x="304800" y="6467230"/>
            <a:ext cx="914400" cy="182882"/>
          </a:xfrm>
          <a:prstGeom prst="rect">
            <a:avLst/>
          </a:prstGeom>
          <a:ln w="12700">
            <a:miter lim="400000"/>
          </a:ln>
        </p:spPr>
      </p:pic>
      <p:sp>
        <p:nvSpPr>
          <p:cNvPr id="50" name="Shape 50"/>
          <p:cNvSpPr/>
          <p:nvPr/>
        </p:nvSpPr>
        <p:spPr>
          <a:xfrm>
            <a:off x="8700782" y="6582523"/>
            <a:ext cx="443220" cy="139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a:defRPr sz="900">
                <a:latin typeface="Verdana"/>
                <a:ea typeface="Verdana"/>
                <a:cs typeface="Verdana"/>
                <a:sym typeface="Verdana"/>
              </a:defRPr>
            </a:lvl1pPr>
          </a:lstStyle>
          <a:p>
            <a:pPr lvl="0">
              <a:defRPr sz="1800">
                <a:solidFill>
                  <a:srgbClr val="000000"/>
                </a:solidFill>
              </a:defRPr>
            </a:pPr>
            <a:r>
              <a:rPr sz="900">
                <a:solidFill>
                  <a:srgbClr val="003663"/>
                </a:solidFill>
              </a:rPr>
              <a:t>‹#›</a:t>
            </a:r>
          </a:p>
        </p:txBody>
      </p:sp>
      <p:sp>
        <p:nvSpPr>
          <p:cNvPr id="51" name="Shape 51"/>
          <p:cNvSpPr>
            <a:spLocks noGrp="1"/>
          </p:cNvSpPr>
          <p:nvPr>
            <p:ph type="body" idx="1"/>
          </p:nvPr>
        </p:nvSpPr>
        <p:spPr>
          <a:xfrm>
            <a:off x="7086600" y="23812"/>
            <a:ext cx="2057400" cy="358800"/>
          </a:xfrm>
          <a:prstGeom prst="rect">
            <a:avLst/>
          </a:prstGeom>
          <a:solidFill>
            <a:srgbClr val="92C83E"/>
          </a:solidFill>
        </p:spPr>
        <p:txBody>
          <a:bodyPr lIns="45718" tIns="45718" rIns="45718" bIns="45718">
            <a:noAutofit/>
          </a:bodyPr>
          <a:lstStyle>
            <a:lvl1pPr marL="0" indent="0" defTabSz="457200">
              <a:spcBef>
                <a:spcPts val="300"/>
              </a:spcBef>
              <a:buSzTx/>
              <a:buFontTx/>
              <a:buNone/>
              <a:defRPr sz="1400">
                <a:solidFill>
                  <a:srgbClr val="FFFFFF"/>
                </a:solidFill>
                <a:latin typeface="Verdana"/>
                <a:ea typeface="Verdana"/>
                <a:cs typeface="Verdana"/>
                <a:sym typeface="Verdana"/>
              </a:defRPr>
            </a:lvl1pPr>
          </a:lstStyle>
          <a:p>
            <a:pPr lvl="0">
              <a:defRPr sz="1800">
                <a:solidFill>
                  <a:srgbClr val="000000"/>
                </a:solidFill>
              </a:defRPr>
            </a:pPr>
            <a:r>
              <a:rPr sz="1400">
                <a:solidFill>
                  <a:srgbClr val="FFFFFF"/>
                </a:solidFill>
              </a:rPr>
              <a:t>Runner</a:t>
            </a:r>
          </a:p>
        </p:txBody>
      </p:sp>
      <p:sp>
        <p:nvSpPr>
          <p:cNvPr id="52" name="Shape 52"/>
          <p:cNvSpPr>
            <a:spLocks noGrp="1"/>
          </p:cNvSpPr>
          <p:nvPr>
            <p:ph type="title"/>
          </p:nvPr>
        </p:nvSpPr>
        <p:spPr>
          <a:xfrm>
            <a:off x="0" y="382610"/>
            <a:ext cx="9144000" cy="938533"/>
          </a:xfrm>
          <a:prstGeom prst="rect">
            <a:avLst/>
          </a:prstGeom>
        </p:spPr>
        <p:txBody>
          <a:bodyPr lIns="45718" tIns="45718" rIns="45718" bIns="45718">
            <a:noAutofit/>
          </a:bodyPr>
          <a:lstStyle>
            <a:lvl1pPr defTabSz="457200">
              <a:defRPr sz="2800">
                <a:solidFill>
                  <a:srgbClr val="FFFFFF"/>
                </a:solidFill>
                <a:latin typeface="Verdana"/>
                <a:ea typeface="Verdana"/>
                <a:cs typeface="Verdana"/>
                <a:sym typeface="Verdana"/>
              </a:defRPr>
            </a:lvl1pPr>
          </a:lstStyle>
          <a:p>
            <a:pPr lvl="0">
              <a:defRPr sz="1800">
                <a:solidFill>
                  <a:srgbClr val="000000"/>
                </a:solidFill>
              </a:defRPr>
            </a:pPr>
            <a:r>
              <a:rPr sz="2800">
                <a:solidFill>
                  <a:srgbClr val="FFFFFF"/>
                </a:solidFill>
              </a:rPr>
              <a:t>Click to edit Master title style</a:t>
            </a:r>
          </a:p>
        </p:txBody>
      </p:sp>
    </p:spTree>
  </p:cSld>
  <p:clrMapOvr>
    <a:masterClrMapping/>
  </p:clrMapOvr>
  <p:transition xmlns:p14="http://schemas.microsoft.com/office/powerpoint/2010/mai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1678254"/>
            <a:ext cx="9144000" cy="5393578"/>
          </a:xfrm>
          <a:prstGeom prst="rect">
            <a:avLst/>
          </a:prstGeom>
          <a:solidFill>
            <a:srgbClr val="8595C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kern="1200">
              <a:solidFill>
                <a:prstClr val="white"/>
              </a:solidFill>
              <a:latin typeface="Calibri"/>
            </a:endParaRPr>
          </a:p>
        </p:txBody>
      </p:sp>
      <p:pic>
        <p:nvPicPr>
          <p:cNvPr id="12" name="Picture 11"/>
          <p:cNvPicPr>
            <a:picLocks noChangeAspect="1"/>
          </p:cNvPicPr>
          <p:nvPr userDrawn="1"/>
        </p:nvPicPr>
        <p:blipFill>
          <a:blip r:embed="rId2"/>
          <a:stretch>
            <a:fillRect/>
          </a:stretch>
        </p:blipFill>
        <p:spPr>
          <a:xfrm>
            <a:off x="6892963" y="873010"/>
            <a:ext cx="1829338" cy="1480892"/>
          </a:xfrm>
          <a:prstGeom prst="rect">
            <a:avLst/>
          </a:prstGeom>
        </p:spPr>
      </p:pic>
    </p:spTree>
    <p:extLst>
      <p:ext uri="{BB962C8B-B14F-4D97-AF65-F5344CB8AC3E}">
        <p14:creationId xmlns:p14="http://schemas.microsoft.com/office/powerpoint/2010/main" val="16433273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3257" y="2253304"/>
            <a:ext cx="6900521" cy="4025568"/>
          </a:xfrm>
          <a:prstGeom prst="rect">
            <a:avLst/>
          </a:prstGeom>
        </p:spPr>
        <p:txBody>
          <a:bodyPr/>
          <a:lstStyle>
            <a:lvl1pPr marL="0" indent="0" algn="ctr">
              <a:buNone/>
              <a:defRPr sz="4000" b="0" i="0">
                <a:solidFill>
                  <a:srgbClr val="8595C2"/>
                </a:solidFill>
                <a:latin typeface="TradeGothic Light"/>
                <a:cs typeface="TradeGothic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a:t>
            </a:r>
            <a:endParaRPr lang="en-US" dirty="0"/>
          </a:p>
        </p:txBody>
      </p:sp>
      <p:sp>
        <p:nvSpPr>
          <p:cNvPr id="9" name="Rectangle 8"/>
          <p:cNvSpPr/>
          <p:nvPr userDrawn="1"/>
        </p:nvSpPr>
        <p:spPr>
          <a:xfrm>
            <a:off x="7425349" y="0"/>
            <a:ext cx="1718651" cy="6858000"/>
          </a:xfrm>
          <a:prstGeom prst="rect">
            <a:avLst/>
          </a:prstGeom>
          <a:solidFill>
            <a:srgbClr val="8595C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kern="1200">
              <a:solidFill>
                <a:prstClr val="white"/>
              </a:solidFill>
              <a:latin typeface="Calibri"/>
            </a:endParaRPr>
          </a:p>
        </p:txBody>
      </p:sp>
      <p:cxnSp>
        <p:nvCxnSpPr>
          <p:cNvPr id="14" name="Straight Connector 13"/>
          <p:cNvCxnSpPr/>
          <p:nvPr userDrawn="1"/>
        </p:nvCxnSpPr>
        <p:spPr>
          <a:xfrm>
            <a:off x="7425349" y="0"/>
            <a:ext cx="0" cy="68580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a:stretch>
            <a:fillRect/>
          </a:stretch>
        </p:blipFill>
        <p:spPr>
          <a:xfrm>
            <a:off x="6508621" y="356385"/>
            <a:ext cx="1600200" cy="1295400"/>
          </a:xfrm>
          <a:prstGeom prst="rect">
            <a:avLst/>
          </a:prstGeom>
        </p:spPr>
      </p:pic>
    </p:spTree>
    <p:extLst>
      <p:ext uri="{BB962C8B-B14F-4D97-AF65-F5344CB8AC3E}">
        <p14:creationId xmlns:p14="http://schemas.microsoft.com/office/powerpoint/2010/main" val="27279419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4179732"/>
          </a:xfrm>
          <a:prstGeom prst="rect">
            <a:avLst/>
          </a:prstGeom>
        </p:spPr>
        <p:txBody>
          <a:bodyPr/>
          <a:lstStyle>
            <a:lvl1pPr>
              <a:defRPr sz="2000" b="1" i="0">
                <a:solidFill>
                  <a:schemeClr val="bg1">
                    <a:lumMod val="50000"/>
                  </a:schemeClr>
                </a:solidFill>
                <a:latin typeface="Arial"/>
                <a:cs typeface="Arial"/>
              </a:defRPr>
            </a:lvl1pPr>
            <a:lvl2pPr>
              <a:defRPr sz="2000">
                <a:solidFill>
                  <a:schemeClr val="bg1">
                    <a:lumMod val="50000"/>
                  </a:schemeClr>
                </a:solidFill>
                <a:latin typeface="Arial"/>
                <a:cs typeface="Arial"/>
              </a:defRPr>
            </a:lvl2pPr>
            <a:lvl3pPr>
              <a:defRPr sz="2000">
                <a:solidFill>
                  <a:schemeClr val="bg1">
                    <a:lumMod val="50000"/>
                  </a:schemeClr>
                </a:solidFill>
                <a:latin typeface="Arial"/>
                <a:cs typeface="Arial"/>
              </a:defRPr>
            </a:lvl3pPr>
            <a:lvl4pPr>
              <a:defRPr sz="1800">
                <a:solidFill>
                  <a:schemeClr val="bg1">
                    <a:lumMod val="50000"/>
                  </a:schemeClr>
                </a:solidFill>
                <a:latin typeface="Arial"/>
                <a:cs typeface="Arial"/>
              </a:defRPr>
            </a:lvl4pPr>
            <a:lvl5pPr>
              <a:defRPr sz="1600">
                <a:solidFill>
                  <a:schemeClr val="bg1">
                    <a:lumMod val="50000"/>
                  </a:schemeClr>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txBox="1">
            <a:spLocks/>
          </p:cNvSpPr>
          <p:nvPr userDrawn="1"/>
        </p:nvSpPr>
        <p:spPr>
          <a:xfrm>
            <a:off x="0" y="0"/>
            <a:ext cx="9144000" cy="1219200"/>
          </a:xfrm>
          <a:prstGeom prst="rect">
            <a:avLst/>
          </a:prstGeom>
          <a:solidFill>
            <a:srgbClr val="8595C2"/>
          </a:solidFill>
          <a:ln w="12700">
            <a:noFill/>
          </a:ln>
        </p:spPr>
        <p:txBody>
          <a:bodyPr vert="horz" lIns="91440" tIns="45720" rIns="91440" bIns="45720" rtlCol="0" anchor="ctr">
            <a:normAutofit/>
          </a:bodyPr>
          <a:lstStyle>
            <a:lvl1pPr algn="ctr" defTabSz="914400" rtl="0" eaLnBrk="1" latinLnBrk="0" hangingPunct="1">
              <a:spcBef>
                <a:spcPct val="0"/>
              </a:spcBef>
              <a:buNone/>
              <a:defRPr sz="3600" b="0" i="0" kern="1400" cap="all" baseline="0">
                <a:ln w="9525">
                  <a:noFill/>
                </a:ln>
                <a:solidFill>
                  <a:srgbClr val="0B387C"/>
                </a:solidFill>
                <a:effectLst/>
                <a:latin typeface="Trade Gothic Light"/>
                <a:ea typeface="+mj-ea"/>
                <a:cs typeface="+mj-cs"/>
              </a:defRPr>
            </a:lvl1pPr>
          </a:lstStyle>
          <a:p>
            <a:endParaRPr lang="en-US" sz="4000" cap="none" dirty="0">
              <a:solidFill>
                <a:srgbClr val="FFFFFF"/>
              </a:solidFill>
              <a:latin typeface="TradeGothic Light"/>
              <a:cs typeface="TradeGothic Light"/>
            </a:endParaRPr>
          </a:p>
        </p:txBody>
      </p:sp>
      <p:pic>
        <p:nvPicPr>
          <p:cNvPr id="8" name="Picture 7" descr="UWSL_Grey-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4237" y="5912760"/>
            <a:ext cx="1143000" cy="891251"/>
          </a:xfrm>
          <a:prstGeom prst="rect">
            <a:avLst/>
          </a:prstGeom>
        </p:spPr>
      </p:pic>
      <p:sp>
        <p:nvSpPr>
          <p:cNvPr id="10" name="Title 9"/>
          <p:cNvSpPr>
            <a:spLocks noGrp="1"/>
          </p:cNvSpPr>
          <p:nvPr>
            <p:ph type="title"/>
          </p:nvPr>
        </p:nvSpPr>
        <p:spPr>
          <a:xfrm>
            <a:off x="457200" y="274638"/>
            <a:ext cx="8229600" cy="1143000"/>
          </a:xfrm>
          <a:prstGeom prst="rect">
            <a:avLst/>
          </a:prstGeom>
        </p:spPr>
        <p:txBody>
          <a:bodyPr vert="horz"/>
          <a:lstStyle>
            <a:lvl1pPr>
              <a:defRPr b="0" i="0">
                <a:solidFill>
                  <a:schemeClr val="bg1"/>
                </a:solidFill>
                <a:latin typeface="TradeGothic Light"/>
                <a:cs typeface="TradeGothic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311805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000">
                <a:solidFill>
                  <a:schemeClr val="bg1">
                    <a:lumMod val="50000"/>
                  </a:schemeClr>
                </a:solidFill>
                <a:latin typeface="Arial"/>
                <a:cs typeface="Arial"/>
              </a:defRPr>
            </a:lvl1pPr>
            <a:lvl2pPr>
              <a:defRPr sz="1800">
                <a:solidFill>
                  <a:schemeClr val="bg1">
                    <a:lumMod val="50000"/>
                  </a:schemeClr>
                </a:solidFill>
                <a:latin typeface="Arial"/>
                <a:cs typeface="Arial"/>
              </a:defRPr>
            </a:lvl2pPr>
            <a:lvl3pPr>
              <a:defRPr sz="1400">
                <a:solidFill>
                  <a:schemeClr val="bg1">
                    <a:lumMod val="50000"/>
                  </a:schemeClr>
                </a:solidFill>
                <a:latin typeface="Arial"/>
                <a:cs typeface="Arial"/>
              </a:defRPr>
            </a:lvl3pPr>
            <a:lvl4pPr>
              <a:defRPr sz="1200">
                <a:solidFill>
                  <a:schemeClr val="bg1">
                    <a:lumMod val="50000"/>
                  </a:schemeClr>
                </a:solidFill>
                <a:latin typeface="Arial"/>
                <a:cs typeface="Arial"/>
              </a:defRPr>
            </a:lvl4pPr>
            <a:lvl5pPr>
              <a:defRPr sz="1100">
                <a:solidFill>
                  <a:schemeClr val="bg1">
                    <a:lumMod val="50000"/>
                  </a:schemeClr>
                </a:solidFill>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000">
                <a:solidFill>
                  <a:schemeClr val="bg1">
                    <a:lumMod val="50000"/>
                  </a:schemeClr>
                </a:solidFill>
                <a:latin typeface="Arial"/>
                <a:cs typeface="Arial"/>
              </a:defRPr>
            </a:lvl1pPr>
            <a:lvl2pPr>
              <a:defRPr sz="1800">
                <a:solidFill>
                  <a:schemeClr val="bg1">
                    <a:lumMod val="50000"/>
                  </a:schemeClr>
                </a:solidFill>
                <a:latin typeface="Arial"/>
                <a:cs typeface="Arial"/>
              </a:defRPr>
            </a:lvl2pPr>
            <a:lvl3pPr>
              <a:defRPr sz="1400">
                <a:solidFill>
                  <a:schemeClr val="bg1">
                    <a:lumMod val="50000"/>
                  </a:schemeClr>
                </a:solidFill>
                <a:latin typeface="Arial"/>
                <a:cs typeface="Arial"/>
              </a:defRPr>
            </a:lvl3pPr>
            <a:lvl4pPr>
              <a:defRPr sz="1200">
                <a:solidFill>
                  <a:schemeClr val="bg1">
                    <a:lumMod val="50000"/>
                  </a:schemeClr>
                </a:solidFill>
                <a:latin typeface="Arial"/>
                <a:cs typeface="Arial"/>
              </a:defRPr>
            </a:lvl4pPr>
            <a:lvl5pPr>
              <a:defRPr sz="1100">
                <a:solidFill>
                  <a:schemeClr val="bg1">
                    <a:lumMod val="50000"/>
                  </a:schemeClr>
                </a:solidFill>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txBox="1">
            <a:spLocks/>
          </p:cNvSpPr>
          <p:nvPr userDrawn="1"/>
        </p:nvSpPr>
        <p:spPr>
          <a:xfrm>
            <a:off x="0" y="0"/>
            <a:ext cx="9144000" cy="1219200"/>
          </a:xfrm>
          <a:prstGeom prst="rect">
            <a:avLst/>
          </a:prstGeom>
          <a:solidFill>
            <a:srgbClr val="8595C2"/>
          </a:solidFill>
          <a:ln w="12700">
            <a:noFill/>
          </a:ln>
        </p:spPr>
        <p:txBody>
          <a:bodyPr vert="horz" lIns="91440" tIns="45720" rIns="91440" bIns="45720" rtlCol="0" anchor="ctr">
            <a:normAutofit/>
          </a:bodyPr>
          <a:lstStyle>
            <a:lvl1pPr algn="ctr" defTabSz="914400" rtl="0" eaLnBrk="1" latinLnBrk="0" hangingPunct="1">
              <a:spcBef>
                <a:spcPct val="0"/>
              </a:spcBef>
              <a:buNone/>
              <a:defRPr sz="3600" b="0" i="0" kern="1400" cap="all" baseline="0">
                <a:ln w="9525">
                  <a:noFill/>
                </a:ln>
                <a:solidFill>
                  <a:srgbClr val="0B387C"/>
                </a:solidFill>
                <a:effectLst/>
                <a:latin typeface="Trade Gothic Light"/>
                <a:ea typeface="+mj-ea"/>
                <a:cs typeface="+mj-cs"/>
              </a:defRPr>
            </a:lvl1pPr>
          </a:lstStyle>
          <a:p>
            <a:endParaRPr lang="en-US" sz="4000" cap="none" dirty="0">
              <a:solidFill>
                <a:srgbClr val="FFFFFF"/>
              </a:solidFill>
              <a:latin typeface="TradeGothic Light"/>
              <a:cs typeface="TradeGothic Light"/>
            </a:endParaRPr>
          </a:p>
        </p:txBody>
      </p:sp>
      <p:sp>
        <p:nvSpPr>
          <p:cNvPr id="5" name="Title 9"/>
          <p:cNvSpPr>
            <a:spLocks noGrp="1"/>
          </p:cNvSpPr>
          <p:nvPr>
            <p:ph type="title"/>
          </p:nvPr>
        </p:nvSpPr>
        <p:spPr>
          <a:xfrm>
            <a:off x="457200" y="274638"/>
            <a:ext cx="8229600" cy="1143000"/>
          </a:xfrm>
          <a:prstGeom prst="rect">
            <a:avLst/>
          </a:prstGeom>
        </p:spPr>
        <p:txBody>
          <a:bodyPr vert="horz"/>
          <a:lstStyle>
            <a:lvl1pPr>
              <a:defRPr b="0" i="0">
                <a:solidFill>
                  <a:schemeClr val="bg1"/>
                </a:solidFill>
                <a:latin typeface="TradeGothic Light"/>
                <a:cs typeface="TradeGothic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37309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4000" b="0" i="0">
                <a:solidFill>
                  <a:srgbClr val="8595C2"/>
                </a:solidFill>
                <a:latin typeface="TradeGothic Light"/>
                <a:cs typeface="TradeGothic Ligh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000" b="1" i="0">
                <a:solidFill>
                  <a:srgbClr val="00006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734652"/>
          </a:xfrm>
          <a:prstGeom prst="rect">
            <a:avLst/>
          </a:prstGeom>
        </p:spPr>
        <p:txBody>
          <a:bodyPr/>
          <a:lstStyle>
            <a:lvl1pPr>
              <a:defRPr sz="1800">
                <a:solidFill>
                  <a:schemeClr val="bg1">
                    <a:lumMod val="50000"/>
                  </a:schemeClr>
                </a:solidFill>
                <a:latin typeface="Arial"/>
                <a:cs typeface="Arial"/>
              </a:defRPr>
            </a:lvl1pPr>
            <a:lvl2pPr>
              <a:defRPr sz="1600">
                <a:solidFill>
                  <a:schemeClr val="bg1">
                    <a:lumMod val="50000"/>
                  </a:schemeClr>
                </a:solidFill>
                <a:latin typeface="Arial"/>
                <a:cs typeface="Arial"/>
              </a:defRPr>
            </a:lvl2pPr>
            <a:lvl3pPr>
              <a:defRPr sz="1400">
                <a:solidFill>
                  <a:schemeClr val="bg1">
                    <a:lumMod val="50000"/>
                  </a:schemeClr>
                </a:solidFill>
                <a:latin typeface="Arial"/>
                <a:cs typeface="Arial"/>
              </a:defRPr>
            </a:lvl3pPr>
            <a:lvl4pPr>
              <a:defRPr sz="1200">
                <a:solidFill>
                  <a:schemeClr val="bg1">
                    <a:lumMod val="50000"/>
                  </a:schemeClr>
                </a:solidFill>
                <a:latin typeface="Arial"/>
                <a:cs typeface="Arial"/>
              </a:defRPr>
            </a:lvl4pPr>
            <a:lvl5pPr>
              <a:defRPr sz="1100">
                <a:solidFill>
                  <a:schemeClr val="bg1">
                    <a:lumMod val="50000"/>
                  </a:schemeClr>
                </a:solidFill>
                <a:latin typeface="Arial"/>
                <a:cs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000" b="1" i="0">
                <a:solidFill>
                  <a:srgbClr val="00006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Click to edit Master text styles</a:t>
            </a:r>
          </a:p>
        </p:txBody>
      </p:sp>
      <p:sp>
        <p:nvSpPr>
          <p:cNvPr id="6" name="Content Placeholder 5"/>
          <p:cNvSpPr>
            <a:spLocks noGrp="1"/>
          </p:cNvSpPr>
          <p:nvPr>
            <p:ph sz="quarter" idx="4"/>
          </p:nvPr>
        </p:nvSpPr>
        <p:spPr>
          <a:xfrm>
            <a:off x="4645025" y="2174875"/>
            <a:ext cx="4041775" cy="3734652"/>
          </a:xfrm>
          <a:prstGeom prst="rect">
            <a:avLst/>
          </a:prstGeom>
        </p:spPr>
        <p:txBody>
          <a:bodyPr/>
          <a:lstStyle>
            <a:lvl1pPr>
              <a:defRPr sz="2000">
                <a:solidFill>
                  <a:schemeClr val="bg1">
                    <a:lumMod val="50000"/>
                  </a:schemeClr>
                </a:solidFill>
              </a:defRPr>
            </a:lvl1pPr>
            <a:lvl2pPr>
              <a:defRPr sz="1800">
                <a:solidFill>
                  <a:schemeClr val="bg1">
                    <a:lumMod val="50000"/>
                  </a:schemeClr>
                </a:solidFill>
              </a:defRPr>
            </a:lvl2pPr>
            <a:lvl3pPr>
              <a:defRPr sz="1600">
                <a:solidFill>
                  <a:schemeClr val="bg1">
                    <a:lumMod val="50000"/>
                  </a:schemeClr>
                </a:solidFill>
              </a:defRPr>
            </a:lvl3pPr>
            <a:lvl4pPr>
              <a:defRPr sz="1200">
                <a:solidFill>
                  <a:schemeClr val="bg1">
                    <a:lumMod val="50000"/>
                  </a:schemeClr>
                </a:solidFill>
              </a:defRPr>
            </a:lvl4pPr>
            <a:lvl5pPr>
              <a:defRPr sz="1100">
                <a:solidFill>
                  <a:schemeClr val="bg1">
                    <a:lumMod val="50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74724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4000" b="0" i="0">
                <a:solidFill>
                  <a:srgbClr val="8595C2"/>
                </a:solidFill>
                <a:latin typeface="TradeGothic Light"/>
                <a:cs typeface="TradeGothic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419440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1668424"/>
            <a:ext cx="7444787" cy="388471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Rectangle 7"/>
          <p:cNvSpPr/>
          <p:nvPr userDrawn="1"/>
        </p:nvSpPr>
        <p:spPr>
          <a:xfrm>
            <a:off x="7425349" y="0"/>
            <a:ext cx="1718651" cy="6858000"/>
          </a:xfrm>
          <a:prstGeom prst="rect">
            <a:avLst/>
          </a:prstGeom>
          <a:solidFill>
            <a:srgbClr val="8595C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kern="1200">
              <a:solidFill>
                <a:prstClr val="white"/>
              </a:solidFill>
              <a:latin typeface="Calibri"/>
            </a:endParaRPr>
          </a:p>
        </p:txBody>
      </p:sp>
      <p:cxnSp>
        <p:nvCxnSpPr>
          <p:cNvPr id="9" name="Straight Connector 8"/>
          <p:cNvCxnSpPr/>
          <p:nvPr userDrawn="1"/>
        </p:nvCxnSpPr>
        <p:spPr>
          <a:xfrm>
            <a:off x="7425349" y="0"/>
            <a:ext cx="0" cy="68580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a:stretch>
            <a:fillRect/>
          </a:stretch>
        </p:blipFill>
        <p:spPr>
          <a:xfrm>
            <a:off x="6508621" y="356385"/>
            <a:ext cx="1600200" cy="1295400"/>
          </a:xfrm>
          <a:prstGeom prst="rect">
            <a:avLst/>
          </a:prstGeom>
        </p:spPr>
      </p:pic>
      <p:sp>
        <p:nvSpPr>
          <p:cNvPr id="11" name="Title 1"/>
          <p:cNvSpPr>
            <a:spLocks noGrp="1"/>
          </p:cNvSpPr>
          <p:nvPr>
            <p:ph type="title"/>
          </p:nvPr>
        </p:nvSpPr>
        <p:spPr>
          <a:xfrm>
            <a:off x="369739" y="728473"/>
            <a:ext cx="6213218" cy="1039091"/>
          </a:xfrm>
          <a:prstGeom prst="rect">
            <a:avLst/>
          </a:prstGeom>
        </p:spPr>
        <p:txBody>
          <a:bodyPr/>
          <a:lstStyle>
            <a:lvl1pPr algn="l">
              <a:defRPr sz="4000" b="0" i="0">
                <a:solidFill>
                  <a:srgbClr val="8595C2"/>
                </a:solidFill>
                <a:latin typeface="TradeGothic Light"/>
                <a:cs typeface="TradeGothic Light"/>
              </a:defRPr>
            </a:lvl1pPr>
          </a:lstStyle>
          <a:p>
            <a:r>
              <a:rPr lang="en-US" dirty="0" smtClean="0"/>
              <a:t>Click to edit Master title</a:t>
            </a:r>
            <a:endParaRPr lang="en-US" dirty="0"/>
          </a:p>
        </p:txBody>
      </p:sp>
    </p:spTree>
    <p:extLst>
      <p:ext uri="{BB962C8B-B14F-4D97-AF65-F5344CB8AC3E}">
        <p14:creationId xmlns:p14="http://schemas.microsoft.com/office/powerpoint/2010/main" val="9676907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440590" y="2180407"/>
            <a:ext cx="2008602" cy="18564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Rectangle 7"/>
          <p:cNvSpPr/>
          <p:nvPr userDrawn="1"/>
        </p:nvSpPr>
        <p:spPr>
          <a:xfrm>
            <a:off x="7425349" y="0"/>
            <a:ext cx="1718651" cy="6858000"/>
          </a:xfrm>
          <a:prstGeom prst="rect">
            <a:avLst/>
          </a:prstGeom>
          <a:solidFill>
            <a:srgbClr val="8595C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kern="1200">
              <a:solidFill>
                <a:prstClr val="white"/>
              </a:solidFill>
              <a:latin typeface="Calibri"/>
            </a:endParaRPr>
          </a:p>
        </p:txBody>
      </p:sp>
      <p:cxnSp>
        <p:nvCxnSpPr>
          <p:cNvPr id="9" name="Straight Connector 8"/>
          <p:cNvCxnSpPr/>
          <p:nvPr userDrawn="1"/>
        </p:nvCxnSpPr>
        <p:spPr>
          <a:xfrm>
            <a:off x="7425349" y="0"/>
            <a:ext cx="0" cy="68580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a:stretch>
            <a:fillRect/>
          </a:stretch>
        </p:blipFill>
        <p:spPr>
          <a:xfrm>
            <a:off x="6508621" y="356385"/>
            <a:ext cx="1600200" cy="1295400"/>
          </a:xfrm>
          <a:prstGeom prst="rect">
            <a:avLst/>
          </a:prstGeom>
        </p:spPr>
      </p:pic>
      <p:sp>
        <p:nvSpPr>
          <p:cNvPr id="11" name="Picture Placeholder 2"/>
          <p:cNvSpPr>
            <a:spLocks noGrp="1"/>
          </p:cNvSpPr>
          <p:nvPr>
            <p:ph type="pic" idx="10"/>
          </p:nvPr>
        </p:nvSpPr>
        <p:spPr>
          <a:xfrm>
            <a:off x="2672865" y="2180407"/>
            <a:ext cx="2008602" cy="18564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2" name="Picture Placeholder 2"/>
          <p:cNvSpPr>
            <a:spLocks noGrp="1"/>
          </p:cNvSpPr>
          <p:nvPr>
            <p:ph type="pic" idx="11"/>
          </p:nvPr>
        </p:nvSpPr>
        <p:spPr>
          <a:xfrm>
            <a:off x="4908250" y="2180407"/>
            <a:ext cx="2008602" cy="185647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6269154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831389"/>
      </p:ext>
    </p:extLst>
  </p:cSld>
  <p:clrMapOvr>
    <a:masterClrMapping/>
  </p:clrMapOvr>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616643"/>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4" name="Shape 54"/>
          <p:cNvSpPr/>
          <p:nvPr/>
        </p:nvSpPr>
        <p:spPr>
          <a:xfrm>
            <a:off x="0" y="394676"/>
            <a:ext cx="9144000" cy="914401"/>
          </a:xfrm>
          <a:prstGeom prst="rect">
            <a:avLst/>
          </a:prstGeom>
          <a:solidFill>
            <a:srgbClr val="003663"/>
          </a:solidFill>
          <a:ln w="12700">
            <a:miter lim="400000"/>
          </a:ln>
        </p:spPr>
        <p:txBody>
          <a:bodyPr lIns="0" tIns="0" rIns="0" bIns="0" anchor="ctr"/>
          <a:lstStyle/>
          <a:p>
            <a:pPr lvl="0" algn="ctr">
              <a:defRPr sz="1000">
                <a:solidFill>
                  <a:srgbClr val="FFFFFF"/>
                </a:solidFill>
                <a:latin typeface="Verdana"/>
                <a:ea typeface="Verdana"/>
                <a:cs typeface="Verdana"/>
                <a:sym typeface="Verdana"/>
              </a:defRPr>
            </a:pPr>
            <a:endParaRPr/>
          </a:p>
        </p:txBody>
      </p:sp>
      <p:pic>
        <p:nvPicPr>
          <p:cNvPr id="55" name="image1.png" descr="logo_Commit_Small-01.png"/>
          <p:cNvPicPr/>
          <p:nvPr/>
        </p:nvPicPr>
        <p:blipFill>
          <a:blip r:embed="rId2" cstate="print">
            <a:extLst/>
          </a:blip>
          <a:stretch>
            <a:fillRect/>
          </a:stretch>
        </p:blipFill>
        <p:spPr>
          <a:xfrm>
            <a:off x="304800" y="6467230"/>
            <a:ext cx="914400" cy="182882"/>
          </a:xfrm>
          <a:prstGeom prst="rect">
            <a:avLst/>
          </a:prstGeom>
          <a:ln w="12700">
            <a:miter lim="400000"/>
          </a:ln>
        </p:spPr>
      </p:pic>
      <p:sp>
        <p:nvSpPr>
          <p:cNvPr id="56" name="Shape 56"/>
          <p:cNvSpPr/>
          <p:nvPr/>
        </p:nvSpPr>
        <p:spPr>
          <a:xfrm>
            <a:off x="8700782" y="6582523"/>
            <a:ext cx="443220" cy="139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a:defRPr sz="900">
                <a:latin typeface="Verdana"/>
                <a:ea typeface="Verdana"/>
                <a:cs typeface="Verdana"/>
                <a:sym typeface="Verdana"/>
              </a:defRPr>
            </a:lvl1pPr>
          </a:lstStyle>
          <a:p>
            <a:pPr lvl="0">
              <a:defRPr sz="1800">
                <a:solidFill>
                  <a:srgbClr val="000000"/>
                </a:solidFill>
              </a:defRPr>
            </a:pPr>
            <a:r>
              <a:rPr sz="900">
                <a:solidFill>
                  <a:srgbClr val="003663"/>
                </a:solidFill>
              </a:rPr>
              <a:t>‹#›</a:t>
            </a:r>
          </a:p>
        </p:txBody>
      </p:sp>
      <p:sp>
        <p:nvSpPr>
          <p:cNvPr id="57" name="Shape 57"/>
          <p:cNvSpPr>
            <a:spLocks noGrp="1"/>
          </p:cNvSpPr>
          <p:nvPr>
            <p:ph type="title"/>
          </p:nvPr>
        </p:nvSpPr>
        <p:spPr>
          <a:xfrm>
            <a:off x="0" y="0"/>
            <a:ext cx="9144000" cy="1703754"/>
          </a:xfrm>
          <a:prstGeom prst="rect">
            <a:avLst/>
          </a:prstGeom>
        </p:spPr>
        <p:txBody>
          <a:bodyPr lIns="45718" tIns="45718" rIns="45718" bIns="45718">
            <a:noAutofit/>
          </a:bodyPr>
          <a:lstStyle>
            <a:lvl1pPr defTabSz="457200">
              <a:defRPr sz="2800">
                <a:solidFill>
                  <a:srgbClr val="FFFFFF"/>
                </a:solidFill>
                <a:latin typeface="Verdana"/>
                <a:ea typeface="Verdana"/>
                <a:cs typeface="Verdana"/>
                <a:sym typeface="Verdana"/>
              </a:defRPr>
            </a:lvl1pPr>
          </a:lstStyle>
          <a:p>
            <a:pPr lvl="0">
              <a:defRPr sz="1800">
                <a:solidFill>
                  <a:srgbClr val="000000"/>
                </a:solidFill>
              </a:defRPr>
            </a:pPr>
            <a:r>
              <a:rPr sz="2800">
                <a:solidFill>
                  <a:srgbClr val="FFFFFF"/>
                </a:solidFill>
              </a:rPr>
              <a:t>Click to edit Master title style</a:t>
            </a:r>
          </a:p>
        </p:txBody>
      </p:sp>
    </p:spTree>
  </p:cSld>
  <p:clrMapOvr>
    <a:masterClrMapping/>
  </p:clrMapOvr>
  <p:transition xmlns:p14="http://schemas.microsoft.com/office/powerpoint/2010/main" spd="med"/>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667684"/>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p:bg>
      <p:bgPr>
        <a:solidFill>
          <a:srgbClr val="000000"/>
        </a:solidFill>
        <a:effectLst/>
      </p:bgPr>
    </p:bg>
    <p:spTree>
      <p:nvGrpSpPr>
        <p:cNvPr id="1" name=""/>
        <p:cNvGrpSpPr/>
        <p:nvPr/>
      </p:nvGrpSpPr>
      <p:grpSpPr>
        <a:xfrm>
          <a:off x="0" y="0"/>
          <a:ext cx="0" cy="0"/>
          <a:chOff x="0" y="0"/>
          <a:chExt cx="0" cy="0"/>
        </a:xfrm>
      </p:grpSpPr>
      <p:sp>
        <p:nvSpPr>
          <p:cNvPr id="59" name="Shape 59"/>
          <p:cNvSpPr>
            <a:spLocks noGrp="1"/>
          </p:cNvSpPr>
          <p:nvPr>
            <p:ph type="title"/>
          </p:nvPr>
        </p:nvSpPr>
        <p:spPr>
          <a:xfrm>
            <a:off x="464343" y="428625"/>
            <a:ext cx="8215315" cy="1000125"/>
          </a:xfrm>
          <a:prstGeom prst="rect">
            <a:avLst/>
          </a:prstGeom>
        </p:spPr>
        <p:txBody>
          <a:bodyPr anchor="t">
            <a:noAutofit/>
          </a:bodyPr>
          <a:lstStyle>
            <a:lvl1pPr algn="l" defTabSz="584200">
              <a:defRPr sz="3000" spc="300">
                <a:solidFill>
                  <a:srgbClr val="FFFFFF"/>
                </a:solidFill>
                <a:latin typeface="Avenir Light"/>
                <a:ea typeface="Avenir Light"/>
                <a:cs typeface="Avenir Light"/>
                <a:sym typeface="Avenir Light"/>
              </a:defRPr>
            </a:lvl1pPr>
          </a:lstStyle>
          <a:p>
            <a:pPr lvl="0">
              <a:defRPr sz="1800" spc="0">
                <a:solidFill>
                  <a:srgbClr val="000000"/>
                </a:solidFill>
              </a:defRPr>
            </a:pPr>
            <a:r>
              <a:rPr sz="3000" spc="300">
                <a:solidFill>
                  <a:srgbClr val="FFFFFF"/>
                </a:solidFill>
              </a:rPr>
              <a:t>Title Text</a:t>
            </a:r>
          </a:p>
        </p:txBody>
      </p:sp>
      <p:sp>
        <p:nvSpPr>
          <p:cNvPr id="60" name="Shape 60"/>
          <p:cNvSpPr>
            <a:spLocks noGrp="1"/>
          </p:cNvSpPr>
          <p:nvPr>
            <p:ph type="body" idx="1"/>
          </p:nvPr>
        </p:nvSpPr>
        <p:spPr>
          <a:xfrm>
            <a:off x="464343" y="1419820"/>
            <a:ext cx="8215315" cy="4723806"/>
          </a:xfrm>
          <a:prstGeom prst="rect">
            <a:avLst/>
          </a:prstGeom>
        </p:spPr>
        <p:txBody>
          <a:bodyPr anchor="ctr">
            <a:noAutofit/>
          </a:bodyPr>
          <a:lstStyle>
            <a:lvl1pPr marL="313266" indent="-313266" defTabSz="584200">
              <a:spcBef>
                <a:spcPts val="4200"/>
              </a:spcBef>
              <a:buClr>
                <a:srgbClr val="646464"/>
              </a:buClr>
              <a:buSzPct val="90000"/>
              <a:buFontTx/>
              <a:defRPr sz="2400">
                <a:solidFill>
                  <a:srgbClr val="FFFFFF"/>
                </a:solidFill>
                <a:latin typeface="Avenir Light"/>
                <a:ea typeface="Avenir Light"/>
                <a:cs typeface="Avenir Light"/>
                <a:sym typeface="Avenir Light"/>
              </a:defRPr>
            </a:lvl1pPr>
            <a:lvl2pPr marL="1096432" indent="-626532" defTabSz="584200">
              <a:spcBef>
                <a:spcPts val="4200"/>
              </a:spcBef>
              <a:buClr>
                <a:srgbClr val="646464"/>
              </a:buClr>
              <a:buSzPct val="90000"/>
              <a:buFontTx/>
              <a:buChar char="•"/>
              <a:defRPr sz="2400">
                <a:solidFill>
                  <a:srgbClr val="FFFFFF"/>
                </a:solidFill>
                <a:latin typeface="Avenir Light"/>
                <a:ea typeface="Avenir Light"/>
                <a:cs typeface="Avenir Light"/>
                <a:sym typeface="Avenir Light"/>
              </a:defRPr>
            </a:lvl2pPr>
            <a:lvl3pPr marL="1566332" indent="-626532" defTabSz="584200">
              <a:spcBef>
                <a:spcPts val="4200"/>
              </a:spcBef>
              <a:buClr>
                <a:srgbClr val="646464"/>
              </a:buClr>
              <a:buSzPct val="90000"/>
              <a:buFontTx/>
              <a:defRPr sz="2400">
                <a:solidFill>
                  <a:srgbClr val="FFFFFF"/>
                </a:solidFill>
                <a:latin typeface="Avenir Light"/>
                <a:ea typeface="Avenir Light"/>
                <a:cs typeface="Avenir Light"/>
                <a:sym typeface="Avenir Light"/>
              </a:defRPr>
            </a:lvl3pPr>
            <a:lvl4pPr marL="2036233" indent="-626532" defTabSz="584200">
              <a:spcBef>
                <a:spcPts val="4200"/>
              </a:spcBef>
              <a:buClr>
                <a:srgbClr val="646464"/>
              </a:buClr>
              <a:buSzPct val="90000"/>
              <a:buFontTx/>
              <a:buChar char="•"/>
              <a:defRPr sz="2400">
                <a:solidFill>
                  <a:srgbClr val="FFFFFF"/>
                </a:solidFill>
                <a:latin typeface="Avenir Light"/>
                <a:ea typeface="Avenir Light"/>
                <a:cs typeface="Avenir Light"/>
                <a:sym typeface="Avenir Light"/>
              </a:defRPr>
            </a:lvl4pPr>
            <a:lvl5pPr marL="2506133" indent="-626533" defTabSz="584200">
              <a:spcBef>
                <a:spcPts val="4200"/>
              </a:spcBef>
              <a:buClr>
                <a:srgbClr val="646464"/>
              </a:buClr>
              <a:buSzPct val="90000"/>
              <a:buFontTx/>
              <a:buChar char="•"/>
              <a:defRPr sz="2400">
                <a:solidFill>
                  <a:srgbClr val="FFFFFF"/>
                </a:solidFill>
                <a:latin typeface="Avenir Light"/>
                <a:ea typeface="Avenir Light"/>
                <a:cs typeface="Avenir Light"/>
                <a:sym typeface="Avenir Light"/>
              </a:defRPr>
            </a:lvl5pPr>
          </a:lstStyle>
          <a:p>
            <a:pPr lvl="0">
              <a:defRPr sz="1800">
                <a:solidFill>
                  <a:srgbClr val="000000"/>
                </a:solidFill>
              </a:defRPr>
            </a:pPr>
            <a:r>
              <a:rPr sz="2400">
                <a:solidFill>
                  <a:srgbClr val="FFFFFF"/>
                </a:solidFill>
              </a:rPr>
              <a:t>Body Level One</a:t>
            </a:r>
          </a:p>
          <a:p>
            <a:pPr lvl="1">
              <a:defRPr sz="1800">
                <a:solidFill>
                  <a:srgbClr val="000000"/>
                </a:solidFill>
              </a:defRPr>
            </a:pPr>
            <a:r>
              <a:rPr sz="2400">
                <a:solidFill>
                  <a:srgbClr val="FFFFFF"/>
                </a:solidFill>
              </a:rPr>
              <a:t>Body Level Two</a:t>
            </a:r>
          </a:p>
          <a:p>
            <a:pPr lvl="2">
              <a:defRPr sz="1800">
                <a:solidFill>
                  <a:srgbClr val="000000"/>
                </a:solidFill>
              </a:defRPr>
            </a:pPr>
            <a:r>
              <a:rPr sz="2400">
                <a:solidFill>
                  <a:srgbClr val="FFFFFF"/>
                </a:solidFill>
              </a:rPr>
              <a:t>Body Level Three</a:t>
            </a:r>
          </a:p>
          <a:p>
            <a:pPr lvl="3">
              <a:defRPr sz="1800">
                <a:solidFill>
                  <a:srgbClr val="000000"/>
                </a:solidFill>
              </a:defRPr>
            </a:pPr>
            <a:r>
              <a:rPr sz="2400">
                <a:solidFill>
                  <a:srgbClr val="FFFFFF"/>
                </a:solidFill>
              </a:rPr>
              <a:t>Body Level Four</a:t>
            </a:r>
          </a:p>
          <a:p>
            <a:pPr lvl="4">
              <a:defRPr sz="1800">
                <a:solidFill>
                  <a:srgbClr val="000000"/>
                </a:solidFill>
              </a:defRPr>
            </a:pPr>
            <a:r>
              <a:rPr sz="2400">
                <a:solidFill>
                  <a:srgbClr val="FFFFFF"/>
                </a:solidFill>
              </a:rPr>
              <a:t>Body Level Five</a:t>
            </a: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theme" Target="../theme/theme2.xml"/><Relationship Id="rId5"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1" Type="http://schemas.openxmlformats.org/officeDocument/2006/relationships/theme" Target="../theme/theme3.xml"/><Relationship Id="rId12" Type="http://schemas.openxmlformats.org/officeDocument/2006/relationships/image" Target="../media/image2.png"/><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11" Type="http://schemas.openxmlformats.org/officeDocument/2006/relationships/theme" Target="../theme/theme4.xml"/><Relationship Id="rId12" Type="http://schemas.openxmlformats.org/officeDocument/2006/relationships/image" Target="../media/image2.png"/><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slideLayout" Target="../slideLayouts/slideLayout49.xml"/><Relationship Id="rId15" Type="http://schemas.openxmlformats.org/officeDocument/2006/relationships/theme" Target="../theme/theme5.xml"/><Relationship Id="rId16" Type="http://schemas.openxmlformats.org/officeDocument/2006/relationships/image" Target="../media/image2.png"/><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11" Type="http://schemas.openxmlformats.org/officeDocument/2006/relationships/theme" Target="../theme/theme6.xml"/><Relationship Id="rId12" Type="http://schemas.openxmlformats.org/officeDocument/2006/relationships/image" Target="../media/image2.png"/><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11" Type="http://schemas.openxmlformats.org/officeDocument/2006/relationships/theme" Target="../theme/theme7.xml"/><Relationship Id="rId12" Type="http://schemas.openxmlformats.org/officeDocument/2006/relationships/image" Target="../media/image2.png"/><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theme" Target="../theme/theme8.xml"/><Relationship Id="rId13" Type="http://schemas.openxmlformats.org/officeDocument/2006/relationships/image" Target="../media/image5.png"/><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5"/>
            <a:ext cx="8229600" cy="15081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4400"/>
              <a:t>Title Text</a:t>
            </a:r>
          </a:p>
        </p:txBody>
      </p:sp>
      <p:sp>
        <p:nvSpPr>
          <p:cNvPr id="3" name="Shape 3"/>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 name="Shape 4"/>
          <p:cNvSpPr>
            <a:spLocks noGrp="1"/>
          </p:cNvSpPr>
          <p:nvPr>
            <p:ph type="sldNum" sz="quarter" idx="2"/>
          </p:nvPr>
        </p:nvSpPr>
        <p:spPr>
          <a:xfrm>
            <a:off x="6553200" y="6404292"/>
            <a:ext cx="2133600" cy="269239"/>
          </a:xfrm>
          <a:prstGeom prst="rect">
            <a:avLst/>
          </a:prstGeom>
          <a:ln w="12700">
            <a:miter lim="400000"/>
          </a:ln>
        </p:spPr>
        <p:txBody>
          <a:bodyPr lIns="45718" tIns="45718" rIns="45718" bIns="45718" anchor="ctr">
            <a:spAutoFit/>
          </a:bodyPr>
          <a:lstStyle>
            <a:lvl1pPr algn="r" defTabSz="914400">
              <a:defRPr sz="1200">
                <a:solidFill>
                  <a:srgbClr val="888888"/>
                </a:solidFill>
                <a:latin typeface="Calibri"/>
                <a:ea typeface="Calibri"/>
                <a:cs typeface="Calibri"/>
                <a:sym typeface="Calibri"/>
              </a:defRPr>
            </a:lvl1pPr>
          </a:lstStyle>
          <a:p>
            <a:pPr lvl="0"/>
            <a:fld id="{86CB4B4D-7CA3-9044-876B-883B54F8677D}" type="slidenum">
              <a:rPr/>
              <a:pPr lvl="0"/>
              <a:t>‹#›</a:t>
            </a:fld>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5" r:id="rId4"/>
    <p:sldLayoutId id="2147483656" r:id="rId5"/>
    <p:sldLayoutId id="2147483657" r:id="rId6"/>
    <p:sldLayoutId id="2147483658" r:id="rId7"/>
    <p:sldLayoutId id="2147483659" r:id="rId8"/>
    <p:sldLayoutId id="2147483660" r:id="rId9"/>
    <p:sldLayoutId id="2147483663" r:id="rId10"/>
    <p:sldLayoutId id="2147483664" r:id="rId11"/>
    <p:sldLayoutId id="2147483665" r:id="rId12"/>
  </p:sldLayoutIdLst>
  <p:transition xmlns:p14="http://schemas.microsoft.com/office/powerpoint/2010/main" spd="med"/>
  <p:txStyles>
    <p:titleStyle>
      <a:lvl1pPr algn="ctr">
        <a:defRPr sz="4400">
          <a:latin typeface="Calibri"/>
          <a:ea typeface="Calibri"/>
          <a:cs typeface="Calibri"/>
          <a:sym typeface="Calibri"/>
        </a:defRPr>
      </a:lvl1pPr>
      <a:lvl2pPr algn="ctr">
        <a:defRPr sz="4400">
          <a:latin typeface="Calibri"/>
          <a:ea typeface="Calibri"/>
          <a:cs typeface="Calibri"/>
          <a:sym typeface="Calibri"/>
        </a:defRPr>
      </a:lvl2pPr>
      <a:lvl3pPr algn="ctr">
        <a:defRPr sz="4400">
          <a:latin typeface="Calibri"/>
          <a:ea typeface="Calibri"/>
          <a:cs typeface="Calibri"/>
          <a:sym typeface="Calibri"/>
        </a:defRPr>
      </a:lvl3pPr>
      <a:lvl4pPr algn="ctr">
        <a:defRPr sz="4400">
          <a:latin typeface="Calibri"/>
          <a:ea typeface="Calibri"/>
          <a:cs typeface="Calibri"/>
          <a:sym typeface="Calibri"/>
        </a:defRPr>
      </a:lvl4pPr>
      <a:lvl5pPr algn="ctr">
        <a:defRPr sz="4400">
          <a:latin typeface="Calibri"/>
          <a:ea typeface="Calibri"/>
          <a:cs typeface="Calibri"/>
          <a:sym typeface="Calibri"/>
        </a:defRPr>
      </a:lvl5pPr>
      <a:lvl6pPr algn="ctr">
        <a:defRPr sz="4400">
          <a:latin typeface="Calibri"/>
          <a:ea typeface="Calibri"/>
          <a:cs typeface="Calibri"/>
          <a:sym typeface="Calibri"/>
        </a:defRPr>
      </a:lvl6pPr>
      <a:lvl7pPr algn="ctr">
        <a:defRPr sz="4400">
          <a:latin typeface="Calibri"/>
          <a:ea typeface="Calibri"/>
          <a:cs typeface="Calibri"/>
          <a:sym typeface="Calibri"/>
        </a:defRPr>
      </a:lvl7pPr>
      <a:lvl8pPr algn="ctr">
        <a:defRPr sz="4400">
          <a:latin typeface="Calibri"/>
          <a:ea typeface="Calibri"/>
          <a:cs typeface="Calibri"/>
          <a:sym typeface="Calibri"/>
        </a:defRPr>
      </a:lvl8pPr>
      <a:lvl9pPr algn="ctr">
        <a:defRPr sz="4400">
          <a:latin typeface="Calibri"/>
          <a:ea typeface="Calibri"/>
          <a:cs typeface="Calibri"/>
          <a:sym typeface="Calibri"/>
        </a:defRPr>
      </a:lvl9pPr>
    </p:titleStyle>
    <p:bodyStyle>
      <a:lvl1pPr marL="342900" indent="-342900">
        <a:spcBef>
          <a:spcPts val="700"/>
        </a:spcBef>
        <a:buSzPct val="100000"/>
        <a:buFont typeface="Arial"/>
        <a:buChar char="•"/>
        <a:defRPr sz="3200">
          <a:latin typeface="Calibri"/>
          <a:ea typeface="Calibri"/>
          <a:cs typeface="Calibri"/>
          <a:sym typeface="Calibri"/>
        </a:defRPr>
      </a:lvl1pPr>
      <a:lvl2pPr marL="783771" indent="-326571">
        <a:spcBef>
          <a:spcPts val="700"/>
        </a:spcBef>
        <a:buSzPct val="100000"/>
        <a:buFont typeface="Arial"/>
        <a:buChar char="–"/>
        <a:defRPr sz="3200">
          <a:latin typeface="Calibri"/>
          <a:ea typeface="Calibri"/>
          <a:cs typeface="Calibri"/>
          <a:sym typeface="Calibri"/>
        </a:defRPr>
      </a:lvl2pPr>
      <a:lvl3pPr marL="1219200" indent="-304800">
        <a:spcBef>
          <a:spcPts val="700"/>
        </a:spcBef>
        <a:buSzPct val="100000"/>
        <a:buFont typeface="Arial"/>
        <a:buChar char="•"/>
        <a:defRPr sz="3200">
          <a:latin typeface="Calibri"/>
          <a:ea typeface="Calibri"/>
          <a:cs typeface="Calibri"/>
          <a:sym typeface="Calibri"/>
        </a:defRPr>
      </a:lvl3pPr>
      <a:lvl4pPr marL="1737360" indent="-365760">
        <a:spcBef>
          <a:spcPts val="700"/>
        </a:spcBef>
        <a:buSzPct val="100000"/>
        <a:buFont typeface="Arial"/>
        <a:buChar char="–"/>
        <a:defRPr sz="3200">
          <a:latin typeface="Calibri"/>
          <a:ea typeface="Calibri"/>
          <a:cs typeface="Calibri"/>
          <a:sym typeface="Calibri"/>
        </a:defRPr>
      </a:lvl4pPr>
      <a:lvl5pPr marL="2194560" indent="-365760">
        <a:spcBef>
          <a:spcPts val="700"/>
        </a:spcBef>
        <a:buSzPct val="100000"/>
        <a:buFont typeface="Arial"/>
        <a:buChar char="»"/>
        <a:defRPr sz="3200">
          <a:latin typeface="Calibri"/>
          <a:ea typeface="Calibri"/>
          <a:cs typeface="Calibri"/>
          <a:sym typeface="Calibri"/>
        </a:defRPr>
      </a:lvl5pPr>
      <a:lvl6pPr marL="2651760" indent="-365760">
        <a:spcBef>
          <a:spcPts val="700"/>
        </a:spcBef>
        <a:buSzPct val="100000"/>
        <a:buFont typeface="Arial"/>
        <a:buChar char="•"/>
        <a:defRPr sz="3200">
          <a:latin typeface="Calibri"/>
          <a:ea typeface="Calibri"/>
          <a:cs typeface="Calibri"/>
          <a:sym typeface="Calibri"/>
        </a:defRPr>
      </a:lvl6pPr>
      <a:lvl7pPr marL="3108960" indent="-365760">
        <a:spcBef>
          <a:spcPts val="700"/>
        </a:spcBef>
        <a:buSzPct val="100000"/>
        <a:buFont typeface="Arial"/>
        <a:buChar char="•"/>
        <a:defRPr sz="3200">
          <a:latin typeface="Calibri"/>
          <a:ea typeface="Calibri"/>
          <a:cs typeface="Calibri"/>
          <a:sym typeface="Calibri"/>
        </a:defRPr>
      </a:lvl7pPr>
      <a:lvl8pPr marL="3566159" indent="-365759">
        <a:spcBef>
          <a:spcPts val="700"/>
        </a:spcBef>
        <a:buSzPct val="100000"/>
        <a:buFont typeface="Arial"/>
        <a:buChar char="•"/>
        <a:defRPr sz="3200">
          <a:latin typeface="Calibri"/>
          <a:ea typeface="Calibri"/>
          <a:cs typeface="Calibri"/>
          <a:sym typeface="Calibri"/>
        </a:defRPr>
      </a:lvl8pPr>
      <a:lvl9pPr marL="4023359" indent="-365759">
        <a:spcBef>
          <a:spcPts val="700"/>
        </a:spcBef>
        <a:buSzPct val="100000"/>
        <a:buFont typeface="Arial"/>
        <a:buChar char="•"/>
        <a:defRPr sz="32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algn="r">
        <a:defRPr sz="1200">
          <a:solidFill>
            <a:schemeClr val="tx1"/>
          </a:solidFill>
          <a:latin typeface="+mn-lt"/>
          <a:ea typeface="+mn-ea"/>
          <a:cs typeface="+mn-cs"/>
          <a:sym typeface="Calibri"/>
        </a:defRPr>
      </a:lvl2pPr>
      <a:lvl3pPr algn="r">
        <a:defRPr sz="1200">
          <a:solidFill>
            <a:schemeClr val="tx1"/>
          </a:solidFill>
          <a:latin typeface="+mn-lt"/>
          <a:ea typeface="+mn-ea"/>
          <a:cs typeface="+mn-cs"/>
          <a:sym typeface="Calibri"/>
        </a:defRPr>
      </a:lvl3pPr>
      <a:lvl4pPr algn="r">
        <a:defRPr sz="1200">
          <a:solidFill>
            <a:schemeClr val="tx1"/>
          </a:solidFill>
          <a:latin typeface="+mn-lt"/>
          <a:ea typeface="+mn-ea"/>
          <a:cs typeface="+mn-cs"/>
          <a:sym typeface="Calibri"/>
        </a:defRPr>
      </a:lvl4pPr>
      <a:lvl5pPr algn="r">
        <a:defRPr sz="1200">
          <a:solidFill>
            <a:schemeClr val="tx1"/>
          </a:solidFill>
          <a:latin typeface="+mn-lt"/>
          <a:ea typeface="+mn-ea"/>
          <a:cs typeface="+mn-cs"/>
          <a:sym typeface="Calibri"/>
        </a:defRPr>
      </a:lvl5pPr>
      <a:lvl6pPr algn="r">
        <a:defRPr sz="1200">
          <a:solidFill>
            <a:schemeClr val="tx1"/>
          </a:solidFill>
          <a:latin typeface="+mn-lt"/>
          <a:ea typeface="+mn-ea"/>
          <a:cs typeface="+mn-cs"/>
          <a:sym typeface="Calibri"/>
        </a:defRPr>
      </a:lvl6pPr>
      <a:lvl7pPr algn="r">
        <a:defRPr sz="1200">
          <a:solidFill>
            <a:schemeClr val="tx1"/>
          </a:solidFill>
          <a:latin typeface="+mn-lt"/>
          <a:ea typeface="+mn-ea"/>
          <a:cs typeface="+mn-cs"/>
          <a:sym typeface="Calibri"/>
        </a:defRPr>
      </a:lvl7pPr>
      <a:lvl8pPr algn="r">
        <a:defRPr sz="1200">
          <a:solidFill>
            <a:schemeClr val="tx1"/>
          </a:solidFill>
          <a:latin typeface="+mn-lt"/>
          <a:ea typeface="+mn-ea"/>
          <a:cs typeface="+mn-cs"/>
          <a:sym typeface="Calibri"/>
        </a:defRPr>
      </a:lvl8pPr>
      <a:lvl9pPr algn="r">
        <a:defRPr sz="12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0" y="394677"/>
            <a:ext cx="9144000" cy="914400"/>
          </a:xfrm>
          <a:prstGeom prst="rect">
            <a:avLst/>
          </a:prstGeom>
          <a:solidFill>
            <a:schemeClr val="tx1"/>
          </a:solidFill>
        </p:spPr>
        <p:txBody>
          <a:bodyPr vert="horz" lIns="91440" tIns="45720" rIns="91440" bIns="45720" rtlCol="0" anchor="ctr">
            <a:normAutofit/>
          </a:bodyPr>
          <a:lstStyle/>
          <a:p>
            <a:r>
              <a:rPr lang="en-US" dirty="0" smtClean="0"/>
              <a:t>[INSERT TITLE HERE]</a:t>
            </a:r>
            <a:endParaRPr lang="en-US" dirty="0"/>
          </a:p>
        </p:txBody>
      </p:sp>
      <p:sp>
        <p:nvSpPr>
          <p:cNvPr id="4" name="Slide Number Placeholder 6"/>
          <p:cNvSpPr txBox="1">
            <a:spLocks/>
          </p:cNvSpPr>
          <p:nvPr userDrawn="1"/>
        </p:nvSpPr>
        <p:spPr>
          <a:xfrm>
            <a:off x="7086600" y="6463602"/>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C09CD7-5F40-4338-BEB1-0B05CA328AD9}" type="slidenum">
              <a:rPr lang="en-US" smtClean="0">
                <a:solidFill>
                  <a:srgbClr val="003663"/>
                </a:solidFill>
                <a:latin typeface="Verdana"/>
              </a:rPr>
              <a:pPr/>
              <a:t>‹#›</a:t>
            </a:fld>
            <a:endParaRPr lang="en-US" dirty="0">
              <a:solidFill>
                <a:srgbClr val="003663"/>
              </a:solidFill>
              <a:latin typeface="Verdana"/>
            </a:endParaRPr>
          </a:p>
        </p:txBody>
      </p:sp>
      <p:pic>
        <p:nvPicPr>
          <p:cNvPr id="5" name="Picture 4" descr="logo_Commit_Small-01.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4800" y="6467231"/>
            <a:ext cx="914400" cy="182880"/>
          </a:xfrm>
          <a:prstGeom prst="rect">
            <a:avLst/>
          </a:prstGeom>
        </p:spPr>
      </p:pic>
    </p:spTree>
    <p:extLst>
      <p:ext uri="{BB962C8B-B14F-4D97-AF65-F5344CB8AC3E}">
        <p14:creationId xmlns:p14="http://schemas.microsoft.com/office/powerpoint/2010/main" val="35206420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hf hdr="0" ftr="0" dt="0"/>
  <p:txStyles>
    <p:titleStyle>
      <a:lvl1pPr algn="ctr" defTabSz="457200" rtl="0" eaLnBrk="1" latinLnBrk="0" hangingPunct="1">
        <a:spcBef>
          <a:spcPct val="0"/>
        </a:spcBef>
        <a:buNone/>
        <a:defRPr sz="3600" kern="1200">
          <a:solidFill>
            <a:schemeClr val="bg1"/>
          </a:solidFill>
          <a:latin typeface="Verdana"/>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394677"/>
            <a:ext cx="9144000" cy="914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rtl="0"/>
            <a:endParaRPr lang="en-US" sz="1050" kern="1200" dirty="0" smtClean="0">
              <a:solidFill>
                <a:srgbClr val="FFFFFF"/>
              </a:solidFill>
              <a:latin typeface="Verdana"/>
            </a:endParaRPr>
          </a:p>
        </p:txBody>
      </p:sp>
      <p:sp>
        <p:nvSpPr>
          <p:cNvPr id="3" name="Title Placeholder 2"/>
          <p:cNvSpPr>
            <a:spLocks noGrp="1"/>
          </p:cNvSpPr>
          <p:nvPr>
            <p:ph type="title"/>
          </p:nvPr>
        </p:nvSpPr>
        <p:spPr>
          <a:xfrm>
            <a:off x="0" y="394677"/>
            <a:ext cx="9144000" cy="914400"/>
          </a:xfrm>
          <a:prstGeom prst="rect">
            <a:avLst/>
          </a:prstGeom>
          <a:noFill/>
        </p:spPr>
        <p:txBody>
          <a:bodyPr vert="horz" lIns="45720" tIns="91440" rIns="45720" bIns="91440" rtlCol="0" anchor="ctr">
            <a:noAutofit/>
          </a:bodyPr>
          <a:lstStyle/>
          <a:p>
            <a:r>
              <a:rPr lang="en-US" dirty="0" smtClean="0"/>
              <a:t>[INSERT TITLE HERE]</a:t>
            </a:r>
            <a:endParaRPr lang="en-US" dirty="0"/>
          </a:p>
        </p:txBody>
      </p:sp>
      <p:pic>
        <p:nvPicPr>
          <p:cNvPr id="6" name="Picture 5" descr="logo_Commit_Small-01.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04800" y="6467231"/>
            <a:ext cx="914400" cy="182880"/>
          </a:xfrm>
          <a:prstGeom prst="rect">
            <a:avLst/>
          </a:prstGeom>
        </p:spPr>
      </p:pic>
      <p:sp>
        <p:nvSpPr>
          <p:cNvPr id="2" name="Footer Placeholder 1"/>
          <p:cNvSpPr>
            <a:spLocks noGrp="1"/>
          </p:cNvSpPr>
          <p:nvPr>
            <p:ph type="ftr" sz="quarter" idx="3"/>
          </p:nvPr>
        </p:nvSpPr>
        <p:spPr>
          <a:xfrm>
            <a:off x="1219200" y="6467548"/>
            <a:ext cx="7630828" cy="365125"/>
          </a:xfrm>
          <a:prstGeom prst="rect">
            <a:avLst/>
          </a:prstGeom>
        </p:spPr>
        <p:txBody>
          <a:bodyPr vert="horz" lIns="45720" tIns="0" rIns="0" bIns="0" rtlCol="0" anchor="ctr">
            <a:normAutofit/>
          </a:bodyPr>
          <a:lstStyle>
            <a:lvl1pPr algn="l">
              <a:defRPr sz="800">
                <a:solidFill>
                  <a:srgbClr val="89909E"/>
                </a:solidFill>
              </a:defRPr>
            </a:lvl1pPr>
          </a:lstStyle>
          <a:p>
            <a:pPr defTabSz="914400" rtl="0"/>
            <a:endParaRPr lang="en-US" kern="1200" dirty="0">
              <a:latin typeface="Verdana"/>
            </a:endParaRPr>
          </a:p>
        </p:txBody>
      </p:sp>
      <p:sp>
        <p:nvSpPr>
          <p:cNvPr id="8" name="Slide Number Placeholder 6"/>
          <p:cNvSpPr txBox="1">
            <a:spLocks/>
          </p:cNvSpPr>
          <p:nvPr userDrawn="1"/>
        </p:nvSpPr>
        <p:spPr>
          <a:xfrm>
            <a:off x="8700782" y="6469811"/>
            <a:ext cx="443218" cy="365125"/>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C09CD7-5F40-4338-BEB1-0B05CA328AD9}" type="slidenum">
              <a:rPr lang="en-US" sz="900" smtClean="0">
                <a:solidFill>
                  <a:srgbClr val="003663"/>
                </a:solidFill>
                <a:latin typeface="Verdana"/>
              </a:rPr>
              <a:pPr/>
              <a:t>‹#›</a:t>
            </a:fld>
            <a:endParaRPr lang="en-US" sz="900" dirty="0">
              <a:solidFill>
                <a:srgbClr val="003663"/>
              </a:solidFill>
              <a:latin typeface="Verdana"/>
            </a:endParaRPr>
          </a:p>
        </p:txBody>
      </p:sp>
      <p:pic>
        <p:nvPicPr>
          <p:cNvPr id="7" name="Picture 6" descr="logo_Commit_Small-01.png"/>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304800" y="6467231"/>
            <a:ext cx="914400" cy="182880"/>
          </a:xfrm>
          <a:prstGeom prst="rect">
            <a:avLst/>
          </a:prstGeom>
        </p:spPr>
      </p:pic>
    </p:spTree>
    <p:extLst>
      <p:ext uri="{BB962C8B-B14F-4D97-AF65-F5344CB8AC3E}">
        <p14:creationId xmlns:p14="http://schemas.microsoft.com/office/powerpoint/2010/main" val="333580097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32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394677"/>
            <a:ext cx="9144000" cy="914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rtl="0"/>
            <a:endParaRPr lang="en-US" sz="1050" kern="1200" dirty="0" smtClean="0">
              <a:solidFill>
                <a:srgbClr val="FFFFFF"/>
              </a:solidFill>
              <a:latin typeface="Verdana"/>
            </a:endParaRPr>
          </a:p>
        </p:txBody>
      </p:sp>
      <p:sp>
        <p:nvSpPr>
          <p:cNvPr id="3" name="Title Placeholder 2"/>
          <p:cNvSpPr>
            <a:spLocks noGrp="1"/>
          </p:cNvSpPr>
          <p:nvPr>
            <p:ph type="title"/>
          </p:nvPr>
        </p:nvSpPr>
        <p:spPr>
          <a:xfrm>
            <a:off x="0" y="394677"/>
            <a:ext cx="9144000" cy="914400"/>
          </a:xfrm>
          <a:prstGeom prst="rect">
            <a:avLst/>
          </a:prstGeom>
          <a:noFill/>
        </p:spPr>
        <p:txBody>
          <a:bodyPr vert="horz" lIns="45720" tIns="91440" rIns="45720" bIns="91440" rtlCol="0" anchor="ctr">
            <a:noAutofit/>
          </a:bodyPr>
          <a:lstStyle/>
          <a:p>
            <a:r>
              <a:rPr lang="en-US" dirty="0" smtClean="0"/>
              <a:t>[INSERT TITLE HERE]</a:t>
            </a:r>
            <a:endParaRPr lang="en-US" dirty="0"/>
          </a:p>
        </p:txBody>
      </p:sp>
      <p:pic>
        <p:nvPicPr>
          <p:cNvPr id="6" name="Picture 5" descr="logo_Commit_Small-01.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04800" y="6467231"/>
            <a:ext cx="914400" cy="182880"/>
          </a:xfrm>
          <a:prstGeom prst="rect">
            <a:avLst/>
          </a:prstGeom>
        </p:spPr>
      </p:pic>
      <p:sp>
        <p:nvSpPr>
          <p:cNvPr id="2" name="Footer Placeholder 1"/>
          <p:cNvSpPr>
            <a:spLocks noGrp="1"/>
          </p:cNvSpPr>
          <p:nvPr>
            <p:ph type="ftr" sz="quarter" idx="3"/>
          </p:nvPr>
        </p:nvSpPr>
        <p:spPr>
          <a:xfrm>
            <a:off x="1219200" y="6467548"/>
            <a:ext cx="7630828" cy="365125"/>
          </a:xfrm>
          <a:prstGeom prst="rect">
            <a:avLst/>
          </a:prstGeom>
        </p:spPr>
        <p:txBody>
          <a:bodyPr vert="horz" lIns="45720" tIns="0" rIns="0" bIns="0" rtlCol="0" anchor="ctr">
            <a:normAutofit/>
          </a:bodyPr>
          <a:lstStyle>
            <a:lvl1pPr algn="l">
              <a:defRPr sz="800">
                <a:solidFill>
                  <a:srgbClr val="89909E"/>
                </a:solidFill>
              </a:defRPr>
            </a:lvl1pPr>
          </a:lstStyle>
          <a:p>
            <a:pPr defTabSz="914400" rtl="0"/>
            <a:endParaRPr lang="en-US" kern="1200" dirty="0">
              <a:latin typeface="Verdana"/>
            </a:endParaRPr>
          </a:p>
        </p:txBody>
      </p:sp>
      <p:sp>
        <p:nvSpPr>
          <p:cNvPr id="8" name="Slide Number Placeholder 6"/>
          <p:cNvSpPr txBox="1">
            <a:spLocks/>
          </p:cNvSpPr>
          <p:nvPr userDrawn="1"/>
        </p:nvSpPr>
        <p:spPr>
          <a:xfrm>
            <a:off x="8700782" y="6469811"/>
            <a:ext cx="443218" cy="365125"/>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C09CD7-5F40-4338-BEB1-0B05CA328AD9}" type="slidenum">
              <a:rPr lang="en-US" sz="900" smtClean="0">
                <a:solidFill>
                  <a:srgbClr val="003663"/>
                </a:solidFill>
                <a:latin typeface="Verdana"/>
              </a:rPr>
              <a:pPr/>
              <a:t>‹#›</a:t>
            </a:fld>
            <a:endParaRPr lang="en-US" sz="900" dirty="0">
              <a:solidFill>
                <a:srgbClr val="003663"/>
              </a:solidFill>
              <a:latin typeface="Verdana"/>
            </a:endParaRPr>
          </a:p>
        </p:txBody>
      </p:sp>
      <p:pic>
        <p:nvPicPr>
          <p:cNvPr id="7" name="Picture 6" descr="logo_Commit_Small-01.png"/>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304800" y="6467231"/>
            <a:ext cx="914400" cy="182880"/>
          </a:xfrm>
          <a:prstGeom prst="rect">
            <a:avLst/>
          </a:prstGeom>
        </p:spPr>
      </p:pic>
    </p:spTree>
    <p:extLst>
      <p:ext uri="{BB962C8B-B14F-4D97-AF65-F5344CB8AC3E}">
        <p14:creationId xmlns:p14="http://schemas.microsoft.com/office/powerpoint/2010/main" val="259823347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32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394677"/>
            <a:ext cx="9144000" cy="914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US" sz="1050" kern="1200" dirty="0">
              <a:solidFill>
                <a:srgbClr val="FFFFFF"/>
              </a:solidFill>
              <a:latin typeface="Verdana"/>
            </a:endParaRPr>
          </a:p>
        </p:txBody>
      </p:sp>
      <p:sp>
        <p:nvSpPr>
          <p:cNvPr id="3" name="Title Placeholder 2"/>
          <p:cNvSpPr>
            <a:spLocks noGrp="1"/>
          </p:cNvSpPr>
          <p:nvPr>
            <p:ph type="title"/>
          </p:nvPr>
        </p:nvSpPr>
        <p:spPr>
          <a:xfrm>
            <a:off x="0" y="394677"/>
            <a:ext cx="9144000" cy="914400"/>
          </a:xfrm>
          <a:prstGeom prst="rect">
            <a:avLst/>
          </a:prstGeom>
          <a:noFill/>
        </p:spPr>
        <p:txBody>
          <a:bodyPr vert="horz" lIns="45720" tIns="91440" rIns="45720" bIns="91440" rtlCol="0" anchor="ctr">
            <a:noAutofit/>
          </a:bodyPr>
          <a:lstStyle/>
          <a:p>
            <a:r>
              <a:rPr lang="en-US" dirty="0" smtClean="0"/>
              <a:t>[INSERT TITLE HERE]</a:t>
            </a:r>
            <a:endParaRPr lang="en-US" dirty="0"/>
          </a:p>
        </p:txBody>
      </p:sp>
      <p:pic>
        <p:nvPicPr>
          <p:cNvPr id="6" name="Picture 5" descr="logo_Commit_Small-01.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4800" y="6467231"/>
            <a:ext cx="914400" cy="182880"/>
          </a:xfrm>
          <a:prstGeom prst="rect">
            <a:avLst/>
          </a:prstGeom>
        </p:spPr>
      </p:pic>
      <p:sp>
        <p:nvSpPr>
          <p:cNvPr id="2" name="Footer Placeholder 1"/>
          <p:cNvSpPr>
            <a:spLocks noGrp="1"/>
          </p:cNvSpPr>
          <p:nvPr>
            <p:ph type="ftr" sz="quarter" idx="3"/>
          </p:nvPr>
        </p:nvSpPr>
        <p:spPr>
          <a:xfrm>
            <a:off x="1219200" y="6467550"/>
            <a:ext cx="7630828" cy="365125"/>
          </a:xfrm>
          <a:prstGeom prst="rect">
            <a:avLst/>
          </a:prstGeom>
        </p:spPr>
        <p:txBody>
          <a:bodyPr vert="horz" lIns="45720" tIns="0" rIns="0" bIns="0" rtlCol="0" anchor="ctr">
            <a:normAutofit/>
          </a:bodyPr>
          <a:lstStyle>
            <a:lvl1pPr algn="l">
              <a:defRPr sz="800">
                <a:solidFill>
                  <a:srgbClr val="89909E"/>
                </a:solidFill>
              </a:defRPr>
            </a:lvl1pPr>
          </a:lstStyle>
          <a:p>
            <a:pPr rtl="0"/>
            <a:endParaRPr lang="en-US" kern="1200" dirty="0">
              <a:latin typeface="Verdana"/>
            </a:endParaRPr>
          </a:p>
        </p:txBody>
      </p:sp>
      <p:sp>
        <p:nvSpPr>
          <p:cNvPr id="8" name="Slide Number Placeholder 6"/>
          <p:cNvSpPr txBox="1">
            <a:spLocks/>
          </p:cNvSpPr>
          <p:nvPr/>
        </p:nvSpPr>
        <p:spPr>
          <a:xfrm>
            <a:off x="8700783" y="6469813"/>
            <a:ext cx="443218" cy="365125"/>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C09CD7-5F40-4338-BEB1-0B05CA328AD9}" type="slidenum">
              <a:rPr lang="en-US" sz="900" smtClean="0">
                <a:solidFill>
                  <a:srgbClr val="003663"/>
                </a:solidFill>
                <a:latin typeface="Verdana"/>
              </a:rPr>
              <a:pPr/>
              <a:t>‹#›</a:t>
            </a:fld>
            <a:endParaRPr lang="en-US" sz="900" dirty="0">
              <a:solidFill>
                <a:srgbClr val="003663"/>
              </a:solidFill>
              <a:latin typeface="Verdana"/>
            </a:endParaRPr>
          </a:p>
        </p:txBody>
      </p:sp>
    </p:spTree>
    <p:extLst>
      <p:ext uri="{BB962C8B-B14F-4D97-AF65-F5344CB8AC3E}">
        <p14:creationId xmlns:p14="http://schemas.microsoft.com/office/powerpoint/2010/main" val="375475795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timing>
    <p:tnLst>
      <p:par>
        <p:cTn xmlns:p14="http://schemas.microsoft.com/office/powerpoint/2010/main" id="1" dur="indefinite" restart="never" nodeType="tmRoot"/>
      </p:par>
    </p:tnLst>
  </p:timing>
  <p:hf sldNum="0" hdr="0" dt="0"/>
  <p:txStyles>
    <p:titleStyle>
      <a:lvl1pPr algn="ctr" defTabSz="457200" rtl="0" eaLnBrk="1" latinLnBrk="0" hangingPunct="1">
        <a:spcBef>
          <a:spcPct val="0"/>
        </a:spcBef>
        <a:buNone/>
        <a:defRPr sz="32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394677"/>
            <a:ext cx="9144000" cy="914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rtl="0"/>
            <a:endParaRPr lang="en-US" sz="1050" kern="1200" dirty="0" smtClean="0">
              <a:solidFill>
                <a:srgbClr val="FFFFFF"/>
              </a:solidFill>
              <a:latin typeface="Verdana"/>
            </a:endParaRPr>
          </a:p>
        </p:txBody>
      </p:sp>
      <p:sp>
        <p:nvSpPr>
          <p:cNvPr id="3" name="Title Placeholder 2"/>
          <p:cNvSpPr>
            <a:spLocks noGrp="1"/>
          </p:cNvSpPr>
          <p:nvPr>
            <p:ph type="title"/>
          </p:nvPr>
        </p:nvSpPr>
        <p:spPr>
          <a:xfrm>
            <a:off x="0" y="394677"/>
            <a:ext cx="9144000" cy="914400"/>
          </a:xfrm>
          <a:prstGeom prst="rect">
            <a:avLst/>
          </a:prstGeom>
          <a:noFill/>
        </p:spPr>
        <p:txBody>
          <a:bodyPr vert="horz" lIns="45720" tIns="91440" rIns="45720" bIns="91440" rtlCol="0" anchor="ctr">
            <a:noAutofit/>
          </a:bodyPr>
          <a:lstStyle/>
          <a:p>
            <a:r>
              <a:rPr lang="en-US" dirty="0" smtClean="0"/>
              <a:t>[INSERT TITLE HERE]</a:t>
            </a:r>
            <a:endParaRPr lang="en-US" dirty="0"/>
          </a:p>
        </p:txBody>
      </p:sp>
      <p:pic>
        <p:nvPicPr>
          <p:cNvPr id="6" name="Picture 5" descr="logo_Commit_Small-01.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04800" y="6467231"/>
            <a:ext cx="914400" cy="182880"/>
          </a:xfrm>
          <a:prstGeom prst="rect">
            <a:avLst/>
          </a:prstGeom>
        </p:spPr>
      </p:pic>
      <p:sp>
        <p:nvSpPr>
          <p:cNvPr id="2" name="Footer Placeholder 1"/>
          <p:cNvSpPr>
            <a:spLocks noGrp="1"/>
          </p:cNvSpPr>
          <p:nvPr>
            <p:ph type="ftr" sz="quarter" idx="3"/>
          </p:nvPr>
        </p:nvSpPr>
        <p:spPr>
          <a:xfrm>
            <a:off x="1219200" y="6467548"/>
            <a:ext cx="7630828" cy="365125"/>
          </a:xfrm>
          <a:prstGeom prst="rect">
            <a:avLst/>
          </a:prstGeom>
        </p:spPr>
        <p:txBody>
          <a:bodyPr vert="horz" lIns="45720" tIns="0" rIns="0" bIns="0" rtlCol="0" anchor="ctr">
            <a:normAutofit/>
          </a:bodyPr>
          <a:lstStyle>
            <a:lvl1pPr algn="l">
              <a:defRPr sz="800">
                <a:solidFill>
                  <a:srgbClr val="89909E"/>
                </a:solidFill>
              </a:defRPr>
            </a:lvl1pPr>
          </a:lstStyle>
          <a:p>
            <a:pPr defTabSz="914400" rtl="0"/>
            <a:endParaRPr lang="en-US" kern="1200" dirty="0">
              <a:latin typeface="Verdana"/>
            </a:endParaRPr>
          </a:p>
        </p:txBody>
      </p:sp>
      <p:sp>
        <p:nvSpPr>
          <p:cNvPr id="8" name="Slide Number Placeholder 6"/>
          <p:cNvSpPr txBox="1">
            <a:spLocks/>
          </p:cNvSpPr>
          <p:nvPr userDrawn="1"/>
        </p:nvSpPr>
        <p:spPr>
          <a:xfrm>
            <a:off x="8700782" y="6469811"/>
            <a:ext cx="443218" cy="365125"/>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C09CD7-5F40-4338-BEB1-0B05CA328AD9}" type="slidenum">
              <a:rPr lang="en-US" sz="900" smtClean="0">
                <a:solidFill>
                  <a:srgbClr val="003663"/>
                </a:solidFill>
                <a:latin typeface="Verdana"/>
              </a:rPr>
              <a:pPr/>
              <a:t>‹#›</a:t>
            </a:fld>
            <a:endParaRPr lang="en-US" sz="900" dirty="0">
              <a:solidFill>
                <a:srgbClr val="003663"/>
              </a:solidFill>
              <a:latin typeface="Verdana"/>
            </a:endParaRPr>
          </a:p>
        </p:txBody>
      </p:sp>
      <p:pic>
        <p:nvPicPr>
          <p:cNvPr id="7" name="Picture 6" descr="logo_Commit_Small-01.png"/>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304800" y="6467231"/>
            <a:ext cx="914400" cy="182880"/>
          </a:xfrm>
          <a:prstGeom prst="rect">
            <a:avLst/>
          </a:prstGeom>
        </p:spPr>
      </p:pic>
    </p:spTree>
    <p:extLst>
      <p:ext uri="{BB962C8B-B14F-4D97-AF65-F5344CB8AC3E}">
        <p14:creationId xmlns:p14="http://schemas.microsoft.com/office/powerpoint/2010/main" val="15823196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32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394677"/>
            <a:ext cx="9144000" cy="914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400" rtl="0"/>
            <a:endParaRPr lang="en-US" sz="1050" kern="1200" dirty="0" smtClean="0">
              <a:solidFill>
                <a:srgbClr val="FFFFFF"/>
              </a:solidFill>
              <a:latin typeface="Verdana"/>
            </a:endParaRPr>
          </a:p>
        </p:txBody>
      </p:sp>
      <p:sp>
        <p:nvSpPr>
          <p:cNvPr id="3" name="Title Placeholder 2"/>
          <p:cNvSpPr>
            <a:spLocks noGrp="1"/>
          </p:cNvSpPr>
          <p:nvPr>
            <p:ph type="title"/>
          </p:nvPr>
        </p:nvSpPr>
        <p:spPr>
          <a:xfrm>
            <a:off x="0" y="394677"/>
            <a:ext cx="9144000" cy="914400"/>
          </a:xfrm>
          <a:prstGeom prst="rect">
            <a:avLst/>
          </a:prstGeom>
          <a:noFill/>
        </p:spPr>
        <p:txBody>
          <a:bodyPr vert="horz" lIns="45720" tIns="91440" rIns="45720" bIns="91440" rtlCol="0" anchor="ctr">
            <a:noAutofit/>
          </a:bodyPr>
          <a:lstStyle/>
          <a:p>
            <a:r>
              <a:rPr lang="en-US" dirty="0" smtClean="0"/>
              <a:t>[INSERT TITLE HERE]</a:t>
            </a:r>
            <a:endParaRPr lang="en-US" dirty="0"/>
          </a:p>
        </p:txBody>
      </p:sp>
      <p:pic>
        <p:nvPicPr>
          <p:cNvPr id="6" name="Picture 5" descr="logo_Commit_Small-01.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04800" y="6467231"/>
            <a:ext cx="914400" cy="182880"/>
          </a:xfrm>
          <a:prstGeom prst="rect">
            <a:avLst/>
          </a:prstGeom>
        </p:spPr>
      </p:pic>
      <p:sp>
        <p:nvSpPr>
          <p:cNvPr id="2" name="Footer Placeholder 1"/>
          <p:cNvSpPr>
            <a:spLocks noGrp="1"/>
          </p:cNvSpPr>
          <p:nvPr>
            <p:ph type="ftr" sz="quarter" idx="3"/>
          </p:nvPr>
        </p:nvSpPr>
        <p:spPr>
          <a:xfrm>
            <a:off x="1219200" y="6467548"/>
            <a:ext cx="7630828" cy="365125"/>
          </a:xfrm>
          <a:prstGeom prst="rect">
            <a:avLst/>
          </a:prstGeom>
        </p:spPr>
        <p:txBody>
          <a:bodyPr vert="horz" lIns="45720" tIns="0" rIns="0" bIns="0" rtlCol="0" anchor="ctr">
            <a:normAutofit/>
          </a:bodyPr>
          <a:lstStyle>
            <a:lvl1pPr algn="l">
              <a:defRPr sz="800">
                <a:solidFill>
                  <a:srgbClr val="89909E"/>
                </a:solidFill>
              </a:defRPr>
            </a:lvl1pPr>
          </a:lstStyle>
          <a:p>
            <a:pPr defTabSz="914400" rtl="0"/>
            <a:endParaRPr lang="en-US" kern="1200" dirty="0">
              <a:latin typeface="Verdana"/>
            </a:endParaRPr>
          </a:p>
        </p:txBody>
      </p:sp>
      <p:sp>
        <p:nvSpPr>
          <p:cNvPr id="8" name="Slide Number Placeholder 6"/>
          <p:cNvSpPr txBox="1">
            <a:spLocks/>
          </p:cNvSpPr>
          <p:nvPr userDrawn="1"/>
        </p:nvSpPr>
        <p:spPr>
          <a:xfrm>
            <a:off x="8700782" y="6469811"/>
            <a:ext cx="443218" cy="365125"/>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C09CD7-5F40-4338-BEB1-0B05CA328AD9}" type="slidenum">
              <a:rPr lang="en-US" sz="900" smtClean="0">
                <a:solidFill>
                  <a:srgbClr val="003663"/>
                </a:solidFill>
                <a:latin typeface="Verdana"/>
              </a:rPr>
              <a:pPr/>
              <a:t>‹#›</a:t>
            </a:fld>
            <a:endParaRPr lang="en-US" sz="900" dirty="0">
              <a:solidFill>
                <a:srgbClr val="003663"/>
              </a:solidFill>
              <a:latin typeface="Verdana"/>
            </a:endParaRPr>
          </a:p>
        </p:txBody>
      </p:sp>
      <p:pic>
        <p:nvPicPr>
          <p:cNvPr id="7" name="Picture 6" descr="logo_Commit_Small-01.png"/>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304800" y="6467231"/>
            <a:ext cx="914400" cy="182880"/>
          </a:xfrm>
          <a:prstGeom prst="rect">
            <a:avLst/>
          </a:prstGeom>
        </p:spPr>
      </p:pic>
    </p:spTree>
    <p:extLst>
      <p:ext uri="{BB962C8B-B14F-4D97-AF65-F5344CB8AC3E}">
        <p14:creationId xmlns:p14="http://schemas.microsoft.com/office/powerpoint/2010/main" val="145383250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32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UWSL_Grey-Logo.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944237" y="5912760"/>
            <a:ext cx="1143000" cy="891251"/>
          </a:xfrm>
          <a:prstGeom prst="rect">
            <a:avLst/>
          </a:prstGeom>
        </p:spPr>
      </p:pic>
    </p:spTree>
    <p:extLst>
      <p:ext uri="{BB962C8B-B14F-4D97-AF65-F5344CB8AC3E}">
        <p14:creationId xmlns:p14="http://schemas.microsoft.com/office/powerpoint/2010/main" val="87472626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ill@uw.org" TargetMode="External"/><Relationship Id="rId4" Type="http://schemas.openxmlformats.org/officeDocument/2006/relationships/hyperlink" Target="mailto:ashwina.kirpalani@commit2dallas.org" TargetMode="External"/><Relationship Id="rId5" Type="http://schemas.openxmlformats.org/officeDocument/2006/relationships/hyperlink" Target="mailto:rdgz1997@sbcglobal.net" TargetMode="External"/><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7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7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0.xml"/><Relationship Id="rId3" Type="http://schemas.openxmlformats.org/officeDocument/2006/relationships/chart" Target="../charts/char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1.xml"/><Relationship Id="rId3" Type="http://schemas.openxmlformats.org/officeDocument/2006/relationships/chart" Target="../charts/char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2.xml"/><Relationship Id="rId3" Type="http://schemas.openxmlformats.org/officeDocument/2006/relationships/chart" Target="../charts/char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3.xml"/><Relationship Id="rId3" Type="http://schemas.openxmlformats.org/officeDocument/2006/relationships/image" Target="../media/image23.tiff"/></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5.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chart" Target="../charts/char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1" Type="http://schemas.openxmlformats.org/officeDocument/2006/relationships/slideLayout" Target="../slideLayouts/slideLayout5.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chart" Target="../charts/chart7.xml"/><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8.xml"/><Relationship Id="rId3" Type="http://schemas.openxmlformats.org/officeDocument/2006/relationships/image" Target="../media/image3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4.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hape 86"/>
          <p:cNvSpPr>
            <a:spLocks noGrp="1"/>
          </p:cNvSpPr>
          <p:nvPr>
            <p:ph type="title"/>
          </p:nvPr>
        </p:nvSpPr>
        <p:spPr>
          <a:xfrm>
            <a:off x="0" y="394676"/>
            <a:ext cx="9144000" cy="914401"/>
          </a:xfrm>
          <a:prstGeom prst="rect">
            <a:avLst/>
          </a:prstGeom>
        </p:spPr>
        <p:txBody>
          <a:bodyPr/>
          <a:lstStyle/>
          <a:p>
            <a:pPr lvl="0">
              <a:defRPr sz="1800">
                <a:solidFill>
                  <a:srgbClr val="000000"/>
                </a:solidFill>
              </a:defRPr>
            </a:pPr>
            <a:r>
              <a:rPr sz="2800">
                <a:solidFill>
                  <a:srgbClr val="FFFFFF"/>
                </a:solidFill>
              </a:rPr>
              <a:t>Introductions</a:t>
            </a:r>
          </a:p>
        </p:txBody>
      </p:sp>
      <p:sp>
        <p:nvSpPr>
          <p:cNvPr id="87" name="Shape 87"/>
          <p:cNvSpPr>
            <a:spLocks noGrp="1"/>
          </p:cNvSpPr>
          <p:nvPr>
            <p:ph type="body" idx="1"/>
          </p:nvPr>
        </p:nvSpPr>
        <p:spPr>
          <a:xfrm>
            <a:off x="311944" y="1464226"/>
            <a:ext cx="8520112" cy="5002215"/>
          </a:xfrm>
          <a:prstGeom prst="rect">
            <a:avLst/>
          </a:prstGeom>
        </p:spPr>
        <p:txBody>
          <a:bodyPr>
            <a:normAutofit/>
          </a:bodyPr>
          <a:lstStyle/>
          <a:p>
            <a:pPr marL="0" lvl="0" indent="0" algn="ctr" defTabSz="420623">
              <a:spcBef>
                <a:spcPts val="500"/>
              </a:spcBef>
              <a:buSzTx/>
              <a:buNone/>
              <a:defRPr sz="1800">
                <a:solidFill>
                  <a:srgbClr val="000000"/>
                </a:solidFill>
              </a:defRPr>
            </a:pPr>
            <a:r>
              <a:rPr lang="en-US" sz="2200" b="1" dirty="0" smtClean="0">
                <a:solidFill>
                  <a:srgbClr val="003663"/>
                </a:solidFill>
              </a:rPr>
              <a:t>Bill </a:t>
            </a:r>
            <a:r>
              <a:rPr lang="en-US" sz="2200" b="1" dirty="0" err="1" smtClean="0">
                <a:solidFill>
                  <a:srgbClr val="003663"/>
                </a:solidFill>
              </a:rPr>
              <a:t>Crim</a:t>
            </a:r>
            <a:endParaRPr lang="en-US" sz="2200" b="1" dirty="0" smtClean="0">
              <a:solidFill>
                <a:srgbClr val="003663"/>
              </a:solidFill>
            </a:endParaRPr>
          </a:p>
          <a:p>
            <a:pPr marL="0" lvl="0" indent="0" algn="ctr" defTabSz="420623">
              <a:spcBef>
                <a:spcPts val="500"/>
              </a:spcBef>
              <a:buSzTx/>
              <a:buNone/>
              <a:defRPr sz="1800">
                <a:solidFill>
                  <a:srgbClr val="000000"/>
                </a:solidFill>
              </a:defRPr>
            </a:pPr>
            <a:r>
              <a:rPr lang="en-US" sz="1800" dirty="0" smtClean="0"/>
              <a:t>President &amp; CEO</a:t>
            </a:r>
          </a:p>
          <a:p>
            <a:pPr marL="0" lvl="0" indent="0" algn="ctr" defTabSz="420623">
              <a:spcBef>
                <a:spcPts val="500"/>
              </a:spcBef>
              <a:buSzTx/>
              <a:buNone/>
              <a:defRPr sz="1800">
                <a:solidFill>
                  <a:srgbClr val="000000"/>
                </a:solidFill>
              </a:defRPr>
            </a:pPr>
            <a:r>
              <a:rPr lang="en-US" sz="1800" dirty="0" smtClean="0"/>
              <a:t>United Way of Salt Lake</a:t>
            </a:r>
            <a:endParaRPr lang="en-US" sz="1800" dirty="0"/>
          </a:p>
          <a:p>
            <a:pPr marL="0" lvl="0" indent="0" algn="ctr" defTabSz="420623">
              <a:spcBef>
                <a:spcPts val="500"/>
              </a:spcBef>
              <a:buSzTx/>
              <a:buNone/>
              <a:defRPr sz="1800">
                <a:solidFill>
                  <a:srgbClr val="000000"/>
                </a:solidFill>
              </a:defRPr>
            </a:pPr>
            <a:r>
              <a:rPr lang="en-US" sz="1800" dirty="0" smtClean="0">
                <a:hlinkClick r:id="rId3"/>
              </a:rPr>
              <a:t>bill@uw.org</a:t>
            </a:r>
            <a:r>
              <a:rPr lang="en-US" sz="1800" dirty="0" smtClean="0"/>
              <a:t> </a:t>
            </a:r>
            <a:endParaRPr lang="en-US" sz="1800" dirty="0" smtClean="0">
              <a:solidFill>
                <a:srgbClr val="003663"/>
              </a:solidFill>
            </a:endParaRPr>
          </a:p>
          <a:p>
            <a:pPr marL="0" lvl="0" indent="0" algn="ctr" defTabSz="420623">
              <a:spcBef>
                <a:spcPts val="500"/>
              </a:spcBef>
              <a:buSzTx/>
              <a:buNone/>
              <a:defRPr sz="1800">
                <a:solidFill>
                  <a:srgbClr val="000000"/>
                </a:solidFill>
              </a:defRPr>
            </a:pPr>
            <a:endParaRPr lang="en-US" sz="2200" b="1" dirty="0" smtClean="0">
              <a:solidFill>
                <a:srgbClr val="003663"/>
              </a:solidFill>
            </a:endParaRPr>
          </a:p>
          <a:p>
            <a:pPr marL="0" lvl="0" indent="0" algn="ctr" defTabSz="420623">
              <a:spcBef>
                <a:spcPts val="500"/>
              </a:spcBef>
              <a:buSzTx/>
              <a:buNone/>
              <a:defRPr sz="1800">
                <a:solidFill>
                  <a:srgbClr val="000000"/>
                </a:solidFill>
              </a:defRPr>
            </a:pPr>
            <a:r>
              <a:rPr sz="2200" b="1" dirty="0" smtClean="0">
                <a:solidFill>
                  <a:srgbClr val="003663"/>
                </a:solidFill>
              </a:rPr>
              <a:t>Jonathan </a:t>
            </a:r>
            <a:r>
              <a:rPr sz="2200" b="1" dirty="0">
                <a:solidFill>
                  <a:srgbClr val="003663"/>
                </a:solidFill>
              </a:rPr>
              <a:t>Feinstein</a:t>
            </a:r>
            <a:endParaRPr sz="2200" b="1" dirty="0"/>
          </a:p>
          <a:p>
            <a:pPr marL="0" lvl="0" indent="0" algn="ctr" defTabSz="420623">
              <a:spcBef>
                <a:spcPts val="400"/>
              </a:spcBef>
              <a:buSzTx/>
              <a:buNone/>
              <a:defRPr sz="1800">
                <a:solidFill>
                  <a:srgbClr val="000000"/>
                </a:solidFill>
              </a:defRPr>
            </a:pPr>
            <a:r>
              <a:rPr dirty="0">
                <a:solidFill>
                  <a:srgbClr val="003663"/>
                </a:solidFill>
              </a:rPr>
              <a:t>Director of Community Engagement</a:t>
            </a:r>
          </a:p>
          <a:p>
            <a:pPr marL="0" lvl="0" indent="0" algn="ctr" defTabSz="420623">
              <a:spcBef>
                <a:spcPts val="400"/>
              </a:spcBef>
              <a:buSzTx/>
              <a:buNone/>
              <a:defRPr sz="1800">
                <a:solidFill>
                  <a:srgbClr val="000000"/>
                </a:solidFill>
              </a:defRPr>
            </a:pPr>
            <a:r>
              <a:rPr dirty="0">
                <a:solidFill>
                  <a:srgbClr val="003663"/>
                </a:solidFill>
              </a:rPr>
              <a:t>Commit! Partnership</a:t>
            </a:r>
          </a:p>
          <a:p>
            <a:pPr marL="0" lvl="0" indent="0" algn="ctr" defTabSz="420623">
              <a:spcBef>
                <a:spcPts val="400"/>
              </a:spcBef>
              <a:buSzTx/>
              <a:buNone/>
              <a:defRPr sz="1800">
                <a:solidFill>
                  <a:srgbClr val="000000"/>
                </a:solidFill>
              </a:defRPr>
            </a:pPr>
            <a:r>
              <a:rPr u="sng" dirty="0">
                <a:solidFill>
                  <a:srgbClr val="0000FF"/>
                </a:solidFill>
                <a:uFill>
                  <a:solidFill>
                    <a:srgbClr val="0000FF"/>
                  </a:solidFill>
                </a:uFill>
                <a:hlinkClick r:id="rId4"/>
              </a:rPr>
              <a:t>Jonathan.Feinstein@commit2dallas.org</a:t>
            </a:r>
          </a:p>
          <a:p>
            <a:pPr marL="0" lvl="0" indent="0" algn="ctr" defTabSz="420623">
              <a:buSzTx/>
              <a:buNone/>
              <a:defRPr sz="1800">
                <a:solidFill>
                  <a:srgbClr val="000000"/>
                </a:solidFill>
              </a:defRPr>
            </a:pPr>
            <a:endParaRPr dirty="0"/>
          </a:p>
          <a:p>
            <a:pPr marL="0" lvl="0" indent="0" algn="ctr" defTabSz="420623">
              <a:spcBef>
                <a:spcPts val="500"/>
              </a:spcBef>
              <a:buSzTx/>
              <a:buNone/>
              <a:defRPr sz="1800">
                <a:solidFill>
                  <a:srgbClr val="000000"/>
                </a:solidFill>
              </a:defRPr>
            </a:pPr>
            <a:r>
              <a:rPr sz="2200" b="1" dirty="0">
                <a:solidFill>
                  <a:srgbClr val="003663"/>
                </a:solidFill>
              </a:rPr>
              <a:t>Martha Rodriguez</a:t>
            </a:r>
            <a:endParaRPr sz="2200" b="1" dirty="0"/>
          </a:p>
          <a:p>
            <a:pPr marL="0" lvl="0" indent="0" algn="ctr" defTabSz="420623">
              <a:spcBef>
                <a:spcPts val="400"/>
              </a:spcBef>
              <a:buSzTx/>
              <a:buNone/>
              <a:defRPr sz="1800">
                <a:solidFill>
                  <a:srgbClr val="000000"/>
                </a:solidFill>
              </a:defRPr>
            </a:pPr>
            <a:r>
              <a:rPr lang="en-US" dirty="0" smtClean="0">
                <a:solidFill>
                  <a:srgbClr val="003663"/>
                </a:solidFill>
              </a:rPr>
              <a:t>Program Manager</a:t>
            </a:r>
            <a:endParaRPr dirty="0">
              <a:solidFill>
                <a:srgbClr val="003663"/>
              </a:solidFill>
            </a:endParaRPr>
          </a:p>
          <a:p>
            <a:pPr marL="0" lvl="0" indent="0" algn="ctr" defTabSz="420623">
              <a:spcBef>
                <a:spcPts val="400"/>
              </a:spcBef>
              <a:buSzTx/>
              <a:buNone/>
              <a:defRPr sz="1800">
                <a:solidFill>
                  <a:srgbClr val="000000"/>
                </a:solidFill>
              </a:defRPr>
            </a:pPr>
            <a:r>
              <a:rPr dirty="0">
                <a:solidFill>
                  <a:srgbClr val="003663"/>
                </a:solidFill>
              </a:rPr>
              <a:t>Bachman Lake Together</a:t>
            </a:r>
          </a:p>
          <a:p>
            <a:pPr marL="0" lvl="0" indent="0" algn="ctr" defTabSz="420623">
              <a:spcBef>
                <a:spcPts val="400"/>
              </a:spcBef>
              <a:buSzTx/>
              <a:buNone/>
              <a:defRPr sz="1800">
                <a:solidFill>
                  <a:srgbClr val="000000"/>
                </a:solidFill>
              </a:defRPr>
            </a:pPr>
            <a:r>
              <a:rPr u="sng" dirty="0">
                <a:solidFill>
                  <a:srgbClr val="0000FF"/>
                </a:solidFill>
                <a:uFill>
                  <a:solidFill>
                    <a:srgbClr val="0000FF"/>
                  </a:solidFill>
                </a:uFill>
                <a:hlinkClick r:id="rId5"/>
              </a:rPr>
              <a:t>rdgz1997@sbcglobal.net</a:t>
            </a:r>
            <a:r>
              <a:rPr dirty="0">
                <a:solidFill>
                  <a:srgbClr val="003663"/>
                </a:solidFill>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lstStyle/>
          <a:p>
            <a:r>
              <a:rPr lang="en-US" sz="2800" baseline="30000" dirty="0" smtClean="0"/>
              <a:t> </a:t>
            </a:r>
            <a:r>
              <a:rPr lang="en-US" sz="2800" dirty="0" smtClean="0"/>
              <a:t> Eighth Grade students at Community Schools grew as much or more than 8</a:t>
            </a:r>
            <a:r>
              <a:rPr lang="en-US" sz="2800" baseline="30000" dirty="0" smtClean="0"/>
              <a:t>th</a:t>
            </a:r>
            <a:r>
              <a:rPr lang="en-US" sz="2800" dirty="0" smtClean="0"/>
              <a:t> graders statewide on Math</a:t>
            </a:r>
            <a:endParaRPr lang="en-US" sz="2800" dirty="0"/>
          </a:p>
        </p:txBody>
      </p:sp>
      <p:graphicFrame>
        <p:nvGraphicFramePr>
          <p:cNvPr id="6" name="Chart 5"/>
          <p:cNvGraphicFramePr>
            <a:graphicFrameLocks/>
          </p:cNvGraphicFramePr>
          <p:nvPr>
            <p:extLst/>
          </p:nvPr>
        </p:nvGraphicFramePr>
        <p:xfrm>
          <a:off x="152400" y="2057400"/>
          <a:ext cx="4419600" cy="30479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nvPr>
        </p:nvGraphicFramePr>
        <p:xfrm>
          <a:off x="4744278" y="1828800"/>
          <a:ext cx="4419600" cy="3429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4391476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Shape 225"/>
          <p:cNvPicPr preferRelativeResize="0"/>
          <p:nvPr/>
        </p:nvPicPr>
        <p:blipFill>
          <a:blip r:embed="rId3">
            <a:alphaModFix/>
          </a:blip>
          <a:stretch>
            <a:fillRect/>
          </a:stretch>
        </p:blipFill>
        <p:spPr>
          <a:xfrm>
            <a:off x="2209800" y="1219200"/>
            <a:ext cx="4038600" cy="2392362"/>
          </a:xfrm>
          <a:prstGeom prst="rect">
            <a:avLst/>
          </a:prstGeom>
          <a:noFill/>
          <a:ln>
            <a:noFill/>
          </a:ln>
        </p:spPr>
      </p:pic>
      <p:pic>
        <p:nvPicPr>
          <p:cNvPr id="226" name="Shape 226"/>
          <p:cNvPicPr preferRelativeResize="0"/>
          <p:nvPr/>
        </p:nvPicPr>
        <p:blipFill>
          <a:blip r:embed="rId4">
            <a:alphaModFix/>
          </a:blip>
          <a:stretch>
            <a:fillRect/>
          </a:stretch>
        </p:blipFill>
        <p:spPr>
          <a:xfrm>
            <a:off x="304800" y="4038600"/>
            <a:ext cx="4303850" cy="2514600"/>
          </a:xfrm>
          <a:prstGeom prst="rect">
            <a:avLst/>
          </a:prstGeom>
          <a:noFill/>
          <a:ln>
            <a:noFill/>
          </a:ln>
        </p:spPr>
      </p:pic>
      <p:pic>
        <p:nvPicPr>
          <p:cNvPr id="227" name="Shape 227"/>
          <p:cNvPicPr preferRelativeResize="0"/>
          <p:nvPr/>
        </p:nvPicPr>
        <p:blipFill>
          <a:blip r:embed="rId5">
            <a:alphaModFix/>
          </a:blip>
          <a:stretch>
            <a:fillRect/>
          </a:stretch>
        </p:blipFill>
        <p:spPr>
          <a:xfrm>
            <a:off x="4800601" y="4038601"/>
            <a:ext cx="4114800" cy="2514600"/>
          </a:xfrm>
          <a:prstGeom prst="rect">
            <a:avLst/>
          </a:prstGeom>
          <a:noFill/>
          <a:ln>
            <a:noFill/>
          </a:ln>
        </p:spPr>
      </p:pic>
      <p:sp>
        <p:nvSpPr>
          <p:cNvPr id="2" name="Title 1"/>
          <p:cNvSpPr>
            <a:spLocks noGrp="1"/>
          </p:cNvSpPr>
          <p:nvPr>
            <p:ph type="title"/>
          </p:nvPr>
        </p:nvSpPr>
        <p:spPr/>
        <p:txBody>
          <a:bodyPr/>
          <a:lstStyle/>
          <a:p>
            <a:r>
              <a:rPr lang="en-US" sz="3200" dirty="0" smtClean="0"/>
              <a:t>Chronic Absenteeism Declined</a:t>
            </a:r>
            <a:endParaRPr lang="en-US" sz="3200" dirty="0"/>
          </a:p>
        </p:txBody>
      </p:sp>
    </p:spTree>
    <p:extLst>
      <p:ext uri="{BB962C8B-B14F-4D97-AF65-F5344CB8AC3E}">
        <p14:creationId xmlns:p14="http://schemas.microsoft.com/office/powerpoint/2010/main" val="25123192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WSL_CTO iPad 7.2015_1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Tree>
    <p:extLst>
      <p:ext uri="{BB962C8B-B14F-4D97-AF65-F5344CB8AC3E}">
        <p14:creationId xmlns:p14="http://schemas.microsoft.com/office/powerpoint/2010/main" val="3790926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Moving to Scale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1322786"/>
            <a:ext cx="8915400" cy="5426766"/>
          </a:xfrm>
          <a:prstGeom prst="rect">
            <a:avLst/>
          </a:prstGeom>
        </p:spPr>
      </p:pic>
    </p:spTree>
    <p:extLst>
      <p:ext uri="{BB962C8B-B14F-4D97-AF65-F5344CB8AC3E}">
        <p14:creationId xmlns:p14="http://schemas.microsoft.com/office/powerpoint/2010/main" val="1229337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xfrm>
            <a:off x="0" y="394676"/>
            <a:ext cx="9144000" cy="914401"/>
          </a:xfrm>
          <a:prstGeom prst="rect">
            <a:avLst/>
          </a:prstGeom>
        </p:spPr>
        <p:txBody>
          <a:bodyPr lIns="0" tIns="0" rIns="0" bIns="0">
            <a:normAutofit/>
          </a:bodyPr>
          <a:lstStyle/>
          <a:p>
            <a:pPr lvl="0">
              <a:defRPr sz="1800">
                <a:solidFill>
                  <a:srgbClr val="000000"/>
                </a:solidFill>
              </a:defRPr>
            </a:pPr>
            <a:r>
              <a:rPr sz="2800" dirty="0">
                <a:solidFill>
                  <a:srgbClr val="FFFFFF"/>
                </a:solidFill>
              </a:rPr>
              <a:t>The Commit! Partnership</a:t>
            </a:r>
          </a:p>
        </p:txBody>
      </p:sp>
      <p:pic>
        <p:nvPicPr>
          <p:cNvPr id="124" name="image1.jpeg" descr="High-Res-Logo-300x203.jpg"/>
          <p:cNvPicPr/>
          <p:nvPr/>
        </p:nvPicPr>
        <p:blipFill>
          <a:blip r:embed="rId3" cstate="print">
            <a:extLst/>
          </a:blip>
          <a:stretch>
            <a:fillRect/>
          </a:stretch>
        </p:blipFill>
        <p:spPr>
          <a:xfrm>
            <a:off x="2940148" y="1491120"/>
            <a:ext cx="3263706" cy="2208442"/>
          </a:xfrm>
          <a:prstGeom prst="rect">
            <a:avLst/>
          </a:prstGeom>
          <a:ln w="12700">
            <a:miter lim="400000"/>
          </a:ln>
        </p:spPr>
      </p:pic>
      <p:sp>
        <p:nvSpPr>
          <p:cNvPr id="125" name="Shape 125"/>
          <p:cNvSpPr/>
          <p:nvPr/>
        </p:nvSpPr>
        <p:spPr>
          <a:xfrm>
            <a:off x="1573570" y="4073945"/>
            <a:ext cx="5996861" cy="2390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0" algn="ctr">
              <a:spcBef>
                <a:spcPts val="1200"/>
              </a:spcBef>
              <a:defRPr>
                <a:solidFill>
                  <a:srgbClr val="000000"/>
                </a:solidFill>
              </a:defRPr>
            </a:pPr>
            <a:r>
              <a:rPr sz="2400" b="1">
                <a:solidFill>
                  <a:srgbClr val="003663"/>
                </a:solidFill>
                <a:latin typeface="Verdana"/>
                <a:ea typeface="Verdana"/>
                <a:cs typeface="Verdana"/>
                <a:sym typeface="Verdana"/>
              </a:rPr>
              <a:t>Educational Collective Impact</a:t>
            </a:r>
            <a:r>
              <a:rPr sz="2400">
                <a:solidFill>
                  <a:srgbClr val="003663"/>
                </a:solidFill>
                <a:latin typeface="Verdana"/>
                <a:ea typeface="Verdana"/>
                <a:cs typeface="Verdana"/>
                <a:sym typeface="Verdana"/>
              </a:rPr>
              <a:t>, from Cradle to Career</a:t>
            </a:r>
            <a:endParaRPr>
              <a:latin typeface="Gotham-Book"/>
              <a:ea typeface="Gotham-Book"/>
              <a:cs typeface="Gotham-Book"/>
              <a:sym typeface="Gotham-Book"/>
            </a:endParaRPr>
          </a:p>
          <a:p>
            <a:pPr lvl="0" algn="ctr">
              <a:spcBef>
                <a:spcPts val="1200"/>
              </a:spcBef>
              <a:defRPr>
                <a:solidFill>
                  <a:srgbClr val="000000"/>
                </a:solidFill>
              </a:defRPr>
            </a:pPr>
            <a:r>
              <a:rPr sz="2400" b="1">
                <a:solidFill>
                  <a:srgbClr val="003663"/>
                </a:solidFill>
                <a:latin typeface="Verdana"/>
                <a:ea typeface="Verdana"/>
                <a:cs typeface="Verdana"/>
                <a:sym typeface="Verdana"/>
              </a:rPr>
              <a:t>Dallas County</a:t>
            </a:r>
            <a:endParaRPr>
              <a:latin typeface="Gotham-Book"/>
              <a:ea typeface="Gotham-Book"/>
              <a:cs typeface="Gotham-Book"/>
              <a:sym typeface="Gotham-Book"/>
            </a:endParaRPr>
          </a:p>
          <a:p>
            <a:pPr lvl="0" algn="ctr">
              <a:spcBef>
                <a:spcPts val="1200"/>
              </a:spcBef>
              <a:defRPr>
                <a:solidFill>
                  <a:srgbClr val="000000"/>
                </a:solidFill>
              </a:defRPr>
            </a:pPr>
            <a:r>
              <a:rPr sz="2400" b="1">
                <a:solidFill>
                  <a:srgbClr val="003663"/>
                </a:solidFill>
                <a:latin typeface="Verdana"/>
                <a:ea typeface="Verdana"/>
                <a:cs typeface="Verdana"/>
                <a:sym typeface="Verdana"/>
              </a:rPr>
              <a:t>750,000+ </a:t>
            </a:r>
            <a:r>
              <a:rPr sz="2400">
                <a:solidFill>
                  <a:srgbClr val="003663"/>
                </a:solidFill>
                <a:latin typeface="Verdana"/>
                <a:ea typeface="Verdana"/>
                <a:cs typeface="Verdana"/>
                <a:sym typeface="Verdana"/>
              </a:rPr>
              <a:t>students</a:t>
            </a:r>
            <a:endParaRPr>
              <a:latin typeface="Gotham-Book"/>
              <a:ea typeface="Gotham-Book"/>
              <a:cs typeface="Gotham-Book"/>
              <a:sym typeface="Gotham-Book"/>
            </a:endParaRPr>
          </a:p>
          <a:p>
            <a:pPr lvl="0" algn="ctr">
              <a:spcBef>
                <a:spcPts val="1200"/>
              </a:spcBef>
              <a:defRPr>
                <a:solidFill>
                  <a:srgbClr val="000000"/>
                </a:solidFill>
              </a:defRPr>
            </a:pPr>
            <a:r>
              <a:rPr sz="2400">
                <a:solidFill>
                  <a:srgbClr val="003663"/>
                </a:solidFill>
                <a:latin typeface="Verdana"/>
                <a:ea typeface="Verdana"/>
                <a:cs typeface="Verdana"/>
                <a:sym typeface="Verdana"/>
              </a:rPr>
              <a:t>Nearly</a:t>
            </a:r>
            <a:r>
              <a:rPr sz="2400" b="1">
                <a:solidFill>
                  <a:srgbClr val="003663"/>
                </a:solidFill>
                <a:latin typeface="Verdana"/>
                <a:ea typeface="Verdana"/>
                <a:cs typeface="Verdana"/>
                <a:sym typeface="Verdana"/>
              </a:rPr>
              <a:t> 170 </a:t>
            </a:r>
            <a:r>
              <a:rPr sz="2400">
                <a:solidFill>
                  <a:srgbClr val="003663"/>
                </a:solidFill>
                <a:latin typeface="Verdana"/>
                <a:ea typeface="Verdana"/>
                <a:cs typeface="Verdana"/>
                <a:sym typeface="Verdana"/>
              </a:rPr>
              <a:t>partners</a:t>
            </a:r>
          </a:p>
        </p:txBody>
      </p:sp>
      <p:sp>
        <p:nvSpPr>
          <p:cNvPr id="126" name="Shape 126"/>
          <p:cNvSpPr/>
          <p:nvPr/>
        </p:nvSpPr>
        <p:spPr>
          <a:xfrm>
            <a:off x="1781847" y="3944518"/>
            <a:ext cx="5580308" cy="2"/>
          </a:xfrm>
          <a:prstGeom prst="line">
            <a:avLst/>
          </a:prstGeom>
          <a:ln w="12700">
            <a:solidFill>
              <a:srgbClr val="003663"/>
            </a:solidFill>
            <a:miter/>
          </a:ln>
        </p:spPr>
        <p:txBody>
          <a:bodyPr lIns="0" tIns="0" rIns="0" bIns="0"/>
          <a:lstStyle/>
          <a:p>
            <a:pPr lvl="0">
              <a:defRPr sz="1200">
                <a:solidFill>
                  <a:srgbClr val="000000"/>
                </a:solidFill>
                <a:latin typeface="+mj-lt"/>
                <a:ea typeface="+mj-ea"/>
                <a:cs typeface="+mj-cs"/>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p:cNvSpPr>
          <p:nvPr>
            <p:ph type="title"/>
          </p:nvPr>
        </p:nvSpPr>
        <p:spPr>
          <a:xfrm>
            <a:off x="0" y="394676"/>
            <a:ext cx="9144000" cy="914401"/>
          </a:xfrm>
          <a:prstGeom prst="rect">
            <a:avLst/>
          </a:prstGeom>
        </p:spPr>
        <p:txBody>
          <a:bodyPr lIns="0" tIns="0" rIns="0" bIns="0">
            <a:normAutofit/>
          </a:bodyPr>
          <a:lstStyle/>
          <a:p>
            <a:pPr lvl="0">
              <a:defRPr sz="1800">
                <a:solidFill>
                  <a:srgbClr val="000000"/>
                </a:solidFill>
              </a:defRPr>
            </a:pPr>
            <a:r>
              <a:rPr lang="en-US" sz="2800" dirty="0" smtClean="0">
                <a:solidFill>
                  <a:srgbClr val="FFFFFF"/>
                </a:solidFill>
              </a:rPr>
              <a:t>Dallas County </a:t>
            </a:r>
            <a:r>
              <a:rPr sz="2800" dirty="0" smtClean="0">
                <a:solidFill>
                  <a:srgbClr val="FFFFFF"/>
                </a:solidFill>
              </a:rPr>
              <a:t>in </a:t>
            </a:r>
            <a:r>
              <a:rPr sz="2800" dirty="0">
                <a:solidFill>
                  <a:srgbClr val="FFFFFF"/>
                </a:solidFill>
              </a:rPr>
              <a:t>Context</a:t>
            </a:r>
          </a:p>
        </p:txBody>
      </p:sp>
      <p:pic>
        <p:nvPicPr>
          <p:cNvPr id="131" name="image6.png"/>
          <p:cNvPicPr/>
          <p:nvPr/>
        </p:nvPicPr>
        <p:blipFill>
          <a:blip r:embed="rId3" cstate="print">
            <a:extLst/>
          </a:blip>
          <a:stretch>
            <a:fillRect/>
          </a:stretch>
        </p:blipFill>
        <p:spPr>
          <a:xfrm>
            <a:off x="626649" y="1445566"/>
            <a:ext cx="7890703" cy="487648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p:cNvSpPr>
          <p:nvPr>
            <p:ph type="title"/>
          </p:nvPr>
        </p:nvSpPr>
        <p:spPr>
          <a:xfrm>
            <a:off x="0" y="394676"/>
            <a:ext cx="9144000" cy="914401"/>
          </a:xfrm>
          <a:prstGeom prst="rect">
            <a:avLst/>
          </a:prstGeom>
        </p:spPr>
        <p:txBody>
          <a:bodyPr lIns="0" tIns="0" rIns="0" bIns="0">
            <a:normAutofit/>
          </a:bodyPr>
          <a:lstStyle>
            <a:lvl1pPr defTabSz="429768">
              <a:defRPr sz="2600"/>
            </a:lvl1pPr>
          </a:lstStyle>
          <a:p>
            <a:pPr lvl="0">
              <a:defRPr sz="1800">
                <a:solidFill>
                  <a:srgbClr val="000000"/>
                </a:solidFill>
              </a:defRPr>
            </a:pPr>
            <a:r>
              <a:rPr sz="2800" dirty="0" smtClean="0">
                <a:solidFill>
                  <a:srgbClr val="FFFFFF"/>
                </a:solidFill>
              </a:rPr>
              <a:t>11 </a:t>
            </a:r>
            <a:r>
              <a:rPr sz="2800" dirty="0">
                <a:solidFill>
                  <a:srgbClr val="FFFFFF"/>
                </a:solidFill>
              </a:rPr>
              <a:t>Cradle to </a:t>
            </a:r>
            <a:r>
              <a:rPr sz="2800" dirty="0" smtClean="0">
                <a:solidFill>
                  <a:srgbClr val="FFFFFF"/>
                </a:solidFill>
              </a:rPr>
              <a:t>Career</a:t>
            </a:r>
            <a:r>
              <a:rPr lang="en-US" sz="2800" dirty="0" smtClean="0">
                <a:solidFill>
                  <a:srgbClr val="FFFFFF"/>
                </a:solidFill>
              </a:rPr>
              <a:t> Community Outcomes</a:t>
            </a:r>
            <a:r>
              <a:rPr sz="2800" dirty="0" smtClean="0">
                <a:solidFill>
                  <a:srgbClr val="FFFFFF"/>
                </a:solidFill>
              </a:rPr>
              <a:t> </a:t>
            </a:r>
            <a:r>
              <a:rPr lang="en-US" sz="2800" dirty="0" smtClean="0">
                <a:solidFill>
                  <a:srgbClr val="FFFFFF"/>
                </a:solidFill>
              </a:rPr>
              <a:t/>
            </a:r>
            <a:br>
              <a:rPr lang="en-US" sz="2800" dirty="0" smtClean="0">
                <a:solidFill>
                  <a:srgbClr val="FFFFFF"/>
                </a:solidFill>
              </a:rPr>
            </a:br>
            <a:r>
              <a:rPr sz="2800" dirty="0" smtClean="0">
                <a:solidFill>
                  <a:srgbClr val="FFFFFF"/>
                </a:solidFill>
              </a:rPr>
              <a:t>Anchor </a:t>
            </a:r>
            <a:r>
              <a:rPr sz="2800" dirty="0">
                <a:solidFill>
                  <a:srgbClr val="FFFFFF"/>
                </a:solidFill>
              </a:rPr>
              <a:t>our Work</a:t>
            </a:r>
          </a:p>
        </p:txBody>
      </p:sp>
      <p:pic>
        <p:nvPicPr>
          <p:cNvPr id="136" name="image7.png"/>
          <p:cNvPicPr/>
          <p:nvPr/>
        </p:nvPicPr>
        <p:blipFill>
          <a:blip r:embed="rId3" cstate="print">
            <a:extLst/>
          </a:blip>
          <a:stretch>
            <a:fillRect/>
          </a:stretch>
        </p:blipFill>
        <p:spPr>
          <a:xfrm>
            <a:off x="8460251" y="2477989"/>
            <a:ext cx="485618" cy="1110548"/>
          </a:xfrm>
          <a:prstGeom prst="rect">
            <a:avLst/>
          </a:prstGeom>
          <a:ln w="12700">
            <a:miter lim="400000"/>
          </a:ln>
        </p:spPr>
      </p:pic>
      <p:pic>
        <p:nvPicPr>
          <p:cNvPr id="137" name="image8.png"/>
          <p:cNvPicPr/>
          <p:nvPr/>
        </p:nvPicPr>
        <p:blipFill>
          <a:blip r:embed="rId4" cstate="print">
            <a:extLst/>
          </a:blip>
          <a:stretch>
            <a:fillRect/>
          </a:stretch>
        </p:blipFill>
        <p:spPr>
          <a:xfrm>
            <a:off x="31165" y="2617827"/>
            <a:ext cx="928639" cy="875004"/>
          </a:xfrm>
          <a:prstGeom prst="rect">
            <a:avLst/>
          </a:prstGeom>
          <a:ln w="12700">
            <a:miter lim="400000"/>
          </a:ln>
        </p:spPr>
      </p:pic>
      <p:sp>
        <p:nvSpPr>
          <p:cNvPr id="138" name="Shape 138"/>
          <p:cNvSpPr/>
          <p:nvPr/>
        </p:nvSpPr>
        <p:spPr>
          <a:xfrm>
            <a:off x="947230" y="2428668"/>
            <a:ext cx="7326639" cy="1248378"/>
          </a:xfrm>
          <a:prstGeom prst="rect">
            <a:avLst/>
          </a:prstGeom>
          <a:ln w="57150">
            <a:solidFill>
              <a:srgbClr val="808080"/>
            </a:solidFill>
            <a:miter/>
          </a:ln>
        </p:spPr>
        <p:txBody>
          <a:bodyPr lIns="0" tIns="0" rIns="0" bIns="0" anchor="ctr"/>
          <a:lstStyle/>
          <a:p>
            <a:pPr lvl="0" algn="ctr">
              <a:defRPr>
                <a:solidFill>
                  <a:srgbClr val="FFFFFF"/>
                </a:solidFill>
                <a:latin typeface="Verdana"/>
                <a:ea typeface="Verdana"/>
                <a:cs typeface="Verdana"/>
                <a:sym typeface="Verdana"/>
              </a:defRPr>
            </a:pPr>
            <a:endParaRPr/>
          </a:p>
        </p:txBody>
      </p:sp>
      <p:sp>
        <p:nvSpPr>
          <p:cNvPr id="139" name="Shape 139"/>
          <p:cNvSpPr/>
          <p:nvPr/>
        </p:nvSpPr>
        <p:spPr>
          <a:xfrm>
            <a:off x="1237288" y="2896800"/>
            <a:ext cx="312098" cy="312098"/>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8A3"/>
          </a:solidFill>
          <a:ln w="12700">
            <a:miter lim="400000"/>
          </a:ln>
        </p:spPr>
        <p:txBody>
          <a:bodyPr lIns="0" tIns="0" rIns="0" bIns="0" anchor="ctr"/>
          <a:lstStyle/>
          <a:p>
            <a:pPr lvl="0" algn="ctr">
              <a:defRPr>
                <a:solidFill>
                  <a:srgbClr val="FFFFFF"/>
                </a:solidFill>
                <a:latin typeface="Verdana"/>
                <a:ea typeface="Verdana"/>
                <a:cs typeface="Verdana"/>
                <a:sym typeface="Verdana"/>
              </a:defRPr>
            </a:pPr>
            <a:endParaRPr/>
          </a:p>
        </p:txBody>
      </p:sp>
      <p:sp>
        <p:nvSpPr>
          <p:cNvPr id="140" name="Shape 140"/>
          <p:cNvSpPr/>
          <p:nvPr/>
        </p:nvSpPr>
        <p:spPr>
          <a:xfrm>
            <a:off x="1872048" y="2896800"/>
            <a:ext cx="312098" cy="312098"/>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8A3"/>
          </a:solidFill>
          <a:ln w="12700">
            <a:miter lim="400000"/>
          </a:ln>
        </p:spPr>
        <p:txBody>
          <a:bodyPr lIns="0" tIns="0" rIns="0" bIns="0" anchor="ctr"/>
          <a:lstStyle/>
          <a:p>
            <a:pPr lvl="0" algn="ctr">
              <a:defRPr>
                <a:solidFill>
                  <a:srgbClr val="FFFFFF"/>
                </a:solidFill>
                <a:latin typeface="Verdana"/>
                <a:ea typeface="Verdana"/>
                <a:cs typeface="Verdana"/>
                <a:sym typeface="Verdana"/>
              </a:defRPr>
            </a:pPr>
            <a:endParaRPr/>
          </a:p>
        </p:txBody>
      </p:sp>
      <p:sp>
        <p:nvSpPr>
          <p:cNvPr id="141" name="Shape 141"/>
          <p:cNvSpPr/>
          <p:nvPr/>
        </p:nvSpPr>
        <p:spPr>
          <a:xfrm>
            <a:off x="2506809" y="2896800"/>
            <a:ext cx="312098" cy="312098"/>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8A3"/>
          </a:solidFill>
          <a:ln w="12700">
            <a:miter lim="400000"/>
          </a:ln>
        </p:spPr>
        <p:txBody>
          <a:bodyPr lIns="0" tIns="0" rIns="0" bIns="0" anchor="ctr"/>
          <a:lstStyle/>
          <a:p>
            <a:pPr lvl="0" algn="ctr">
              <a:defRPr>
                <a:solidFill>
                  <a:srgbClr val="FFFFFF"/>
                </a:solidFill>
                <a:latin typeface="Verdana"/>
                <a:ea typeface="Verdana"/>
                <a:cs typeface="Verdana"/>
                <a:sym typeface="Verdana"/>
              </a:defRPr>
            </a:pPr>
            <a:endParaRPr/>
          </a:p>
        </p:txBody>
      </p:sp>
      <p:sp>
        <p:nvSpPr>
          <p:cNvPr id="142" name="Shape 142"/>
          <p:cNvSpPr/>
          <p:nvPr/>
        </p:nvSpPr>
        <p:spPr>
          <a:xfrm>
            <a:off x="3141568" y="2896800"/>
            <a:ext cx="312098" cy="312098"/>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8A3"/>
          </a:solidFill>
          <a:ln w="12700">
            <a:miter lim="400000"/>
          </a:ln>
        </p:spPr>
        <p:txBody>
          <a:bodyPr lIns="0" tIns="0" rIns="0" bIns="0" anchor="ctr"/>
          <a:lstStyle/>
          <a:p>
            <a:pPr lvl="0" algn="ctr">
              <a:defRPr>
                <a:solidFill>
                  <a:srgbClr val="0088A3"/>
                </a:solidFill>
                <a:latin typeface="Verdana"/>
                <a:ea typeface="Verdana"/>
                <a:cs typeface="Verdana"/>
                <a:sym typeface="Verdana"/>
              </a:defRPr>
            </a:pPr>
            <a:endParaRPr/>
          </a:p>
        </p:txBody>
      </p:sp>
      <p:sp>
        <p:nvSpPr>
          <p:cNvPr id="143" name="Shape 143"/>
          <p:cNvSpPr/>
          <p:nvPr/>
        </p:nvSpPr>
        <p:spPr>
          <a:xfrm>
            <a:off x="3776329" y="2896800"/>
            <a:ext cx="312098" cy="312098"/>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15827"/>
          </a:solidFill>
          <a:ln w="12700">
            <a:miter lim="400000"/>
          </a:ln>
        </p:spPr>
        <p:txBody>
          <a:bodyPr lIns="0" tIns="0" rIns="0" bIns="0" anchor="ctr"/>
          <a:lstStyle/>
          <a:p>
            <a:pPr lvl="0" algn="ctr">
              <a:defRPr>
                <a:solidFill>
                  <a:srgbClr val="FFFFFF"/>
                </a:solidFill>
                <a:latin typeface="Verdana"/>
                <a:ea typeface="Verdana"/>
                <a:cs typeface="Verdana"/>
                <a:sym typeface="Verdana"/>
              </a:defRPr>
            </a:pPr>
            <a:endParaRPr/>
          </a:p>
        </p:txBody>
      </p:sp>
      <p:sp>
        <p:nvSpPr>
          <p:cNvPr id="144" name="Shape 144"/>
          <p:cNvSpPr/>
          <p:nvPr/>
        </p:nvSpPr>
        <p:spPr>
          <a:xfrm>
            <a:off x="4411089" y="2896800"/>
            <a:ext cx="312098" cy="312098"/>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15827"/>
          </a:solidFill>
          <a:ln w="12700">
            <a:miter lim="400000"/>
          </a:ln>
        </p:spPr>
        <p:txBody>
          <a:bodyPr lIns="0" tIns="0" rIns="0" bIns="0" anchor="ctr"/>
          <a:lstStyle/>
          <a:p>
            <a:pPr lvl="0" algn="ctr">
              <a:defRPr>
                <a:solidFill>
                  <a:srgbClr val="FFFFFF"/>
                </a:solidFill>
                <a:latin typeface="Verdana"/>
                <a:ea typeface="Verdana"/>
                <a:cs typeface="Verdana"/>
                <a:sym typeface="Verdana"/>
              </a:defRPr>
            </a:pPr>
            <a:endParaRPr/>
          </a:p>
        </p:txBody>
      </p:sp>
      <p:sp>
        <p:nvSpPr>
          <p:cNvPr id="145" name="Shape 145"/>
          <p:cNvSpPr/>
          <p:nvPr/>
        </p:nvSpPr>
        <p:spPr>
          <a:xfrm>
            <a:off x="5045848" y="2896800"/>
            <a:ext cx="312098" cy="312098"/>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15827"/>
          </a:solidFill>
          <a:ln w="12700">
            <a:miter lim="400000"/>
          </a:ln>
        </p:spPr>
        <p:txBody>
          <a:bodyPr lIns="0" tIns="0" rIns="0" bIns="0" anchor="ctr"/>
          <a:lstStyle/>
          <a:p>
            <a:pPr lvl="0" algn="ctr">
              <a:defRPr>
                <a:solidFill>
                  <a:srgbClr val="FFFFFF"/>
                </a:solidFill>
                <a:latin typeface="Verdana"/>
                <a:ea typeface="Verdana"/>
                <a:cs typeface="Verdana"/>
                <a:sym typeface="Verdana"/>
              </a:defRPr>
            </a:pPr>
            <a:endParaRPr/>
          </a:p>
        </p:txBody>
      </p:sp>
      <p:sp>
        <p:nvSpPr>
          <p:cNvPr id="146" name="Shape 146"/>
          <p:cNvSpPr/>
          <p:nvPr/>
        </p:nvSpPr>
        <p:spPr>
          <a:xfrm>
            <a:off x="5680608" y="2896800"/>
            <a:ext cx="312098" cy="312098"/>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15827"/>
          </a:solidFill>
          <a:ln w="12700">
            <a:miter lim="400000"/>
          </a:ln>
        </p:spPr>
        <p:txBody>
          <a:bodyPr lIns="0" tIns="0" rIns="0" bIns="0" anchor="ctr"/>
          <a:lstStyle/>
          <a:p>
            <a:pPr lvl="0" algn="ctr">
              <a:defRPr>
                <a:solidFill>
                  <a:srgbClr val="FFFFFF"/>
                </a:solidFill>
                <a:latin typeface="Verdana"/>
                <a:ea typeface="Verdana"/>
                <a:cs typeface="Verdana"/>
                <a:sym typeface="Verdana"/>
              </a:defRPr>
            </a:pPr>
            <a:endParaRPr/>
          </a:p>
        </p:txBody>
      </p:sp>
      <p:sp>
        <p:nvSpPr>
          <p:cNvPr id="147" name="Shape 147"/>
          <p:cNvSpPr/>
          <p:nvPr/>
        </p:nvSpPr>
        <p:spPr>
          <a:xfrm>
            <a:off x="6315369" y="2896800"/>
            <a:ext cx="312098" cy="312098"/>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3663"/>
          </a:solidFill>
          <a:ln w="12700">
            <a:miter lim="400000"/>
          </a:ln>
        </p:spPr>
        <p:txBody>
          <a:bodyPr lIns="0" tIns="0" rIns="0" bIns="0" anchor="ctr"/>
          <a:lstStyle/>
          <a:p>
            <a:pPr lvl="0" algn="ctr">
              <a:defRPr>
                <a:solidFill>
                  <a:srgbClr val="FFFFFF"/>
                </a:solidFill>
                <a:latin typeface="Verdana"/>
                <a:ea typeface="Verdana"/>
                <a:cs typeface="Verdana"/>
                <a:sym typeface="Verdana"/>
              </a:defRPr>
            </a:pPr>
            <a:endParaRPr/>
          </a:p>
        </p:txBody>
      </p:sp>
      <p:sp>
        <p:nvSpPr>
          <p:cNvPr id="148" name="Shape 148"/>
          <p:cNvSpPr/>
          <p:nvPr/>
        </p:nvSpPr>
        <p:spPr>
          <a:xfrm>
            <a:off x="6950129" y="2896800"/>
            <a:ext cx="312098" cy="312098"/>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3663"/>
          </a:solidFill>
          <a:ln w="12700">
            <a:miter lim="400000"/>
          </a:ln>
        </p:spPr>
        <p:txBody>
          <a:bodyPr lIns="0" tIns="0" rIns="0" bIns="0" anchor="ctr"/>
          <a:lstStyle/>
          <a:p>
            <a:pPr lvl="0" algn="ctr">
              <a:defRPr>
                <a:solidFill>
                  <a:srgbClr val="FFFFFF"/>
                </a:solidFill>
                <a:latin typeface="Verdana"/>
                <a:ea typeface="Verdana"/>
                <a:cs typeface="Verdana"/>
                <a:sym typeface="Verdana"/>
              </a:defRPr>
            </a:pPr>
            <a:endParaRPr/>
          </a:p>
        </p:txBody>
      </p:sp>
      <p:sp>
        <p:nvSpPr>
          <p:cNvPr id="149" name="Shape 149"/>
          <p:cNvSpPr/>
          <p:nvPr/>
        </p:nvSpPr>
        <p:spPr>
          <a:xfrm>
            <a:off x="7584888" y="2896800"/>
            <a:ext cx="312098" cy="312098"/>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3663"/>
          </a:solidFill>
          <a:ln w="12700">
            <a:miter lim="400000"/>
          </a:ln>
        </p:spPr>
        <p:txBody>
          <a:bodyPr lIns="0" tIns="0" rIns="0" bIns="0" anchor="ctr"/>
          <a:lstStyle/>
          <a:p>
            <a:pPr lvl="0" algn="ctr">
              <a:defRPr>
                <a:solidFill>
                  <a:srgbClr val="FFFFFF"/>
                </a:solidFill>
                <a:latin typeface="Verdana"/>
                <a:ea typeface="Verdana"/>
                <a:cs typeface="Verdana"/>
                <a:sym typeface="Verdana"/>
              </a:defRPr>
            </a:pPr>
            <a:endParaRPr/>
          </a:p>
        </p:txBody>
      </p:sp>
      <p:sp>
        <p:nvSpPr>
          <p:cNvPr id="150" name="Shape 150"/>
          <p:cNvSpPr/>
          <p:nvPr/>
        </p:nvSpPr>
        <p:spPr>
          <a:xfrm>
            <a:off x="7982436" y="2230185"/>
            <a:ext cx="291435" cy="1655855"/>
          </a:xfrm>
          <a:prstGeom prst="rect">
            <a:avLst/>
          </a:prstGeom>
          <a:ln w="57150">
            <a:solidFill>
              <a:srgbClr val="808080"/>
            </a:solidFill>
            <a:miter/>
          </a:ln>
        </p:spPr>
        <p:txBody>
          <a:bodyPr lIns="0" tIns="0" rIns="0" bIns="0" anchor="ctr"/>
          <a:lstStyle/>
          <a:p>
            <a:pPr lvl="0" algn="ctr">
              <a:defRPr>
                <a:solidFill>
                  <a:srgbClr val="FFFFFF"/>
                </a:solidFill>
                <a:latin typeface="Verdana"/>
                <a:ea typeface="Verdana"/>
                <a:cs typeface="Verdana"/>
                <a:sym typeface="Verdana"/>
              </a:defRPr>
            </a:pPr>
            <a:endParaRPr/>
          </a:p>
        </p:txBody>
      </p:sp>
      <p:sp>
        <p:nvSpPr>
          <p:cNvPr id="151" name="Shape 151"/>
          <p:cNvSpPr/>
          <p:nvPr/>
        </p:nvSpPr>
        <p:spPr>
          <a:xfrm>
            <a:off x="8011821" y="2308519"/>
            <a:ext cx="229649" cy="1503258"/>
          </a:xfrm>
          <a:prstGeom prst="rect">
            <a:avLst/>
          </a:prstGeom>
          <a:solidFill>
            <a:srgbClr val="FFFFFF"/>
          </a:solidFill>
          <a:ln w="12700">
            <a:miter lim="400000"/>
          </a:ln>
        </p:spPr>
        <p:txBody>
          <a:bodyPr lIns="0" tIns="0" rIns="0" bIns="0" anchor="ctr"/>
          <a:lstStyle/>
          <a:p>
            <a:pPr lvl="0" algn="ctr">
              <a:defRPr>
                <a:solidFill>
                  <a:srgbClr val="FFFFFF"/>
                </a:solidFill>
                <a:latin typeface="Verdana"/>
                <a:ea typeface="Verdana"/>
                <a:cs typeface="Verdana"/>
                <a:sym typeface="Verdana"/>
              </a:defRPr>
            </a:pPr>
            <a:endParaRPr/>
          </a:p>
        </p:txBody>
      </p:sp>
      <p:sp>
        <p:nvSpPr>
          <p:cNvPr id="152" name="Shape 152"/>
          <p:cNvSpPr/>
          <p:nvPr/>
        </p:nvSpPr>
        <p:spPr>
          <a:xfrm>
            <a:off x="7896997" y="2456587"/>
            <a:ext cx="229649" cy="1189913"/>
          </a:xfrm>
          <a:prstGeom prst="rect">
            <a:avLst/>
          </a:prstGeom>
          <a:solidFill>
            <a:srgbClr val="FFFFFF"/>
          </a:solidFill>
          <a:ln w="12700">
            <a:miter lim="400000"/>
          </a:ln>
        </p:spPr>
        <p:txBody>
          <a:bodyPr lIns="0" tIns="0" rIns="0" bIns="0" anchor="ctr"/>
          <a:lstStyle/>
          <a:p>
            <a:pPr lvl="0" algn="ctr">
              <a:defRPr>
                <a:solidFill>
                  <a:srgbClr val="FFFFFF"/>
                </a:solidFill>
                <a:latin typeface="Verdana"/>
                <a:ea typeface="Verdana"/>
                <a:cs typeface="Verdana"/>
                <a:sym typeface="Verdana"/>
              </a:defRPr>
            </a:pPr>
            <a:endParaRPr/>
          </a:p>
        </p:txBody>
      </p:sp>
      <p:grpSp>
        <p:nvGrpSpPr>
          <p:cNvPr id="155" name="Group 155"/>
          <p:cNvGrpSpPr/>
          <p:nvPr/>
        </p:nvGrpSpPr>
        <p:grpSpPr>
          <a:xfrm>
            <a:off x="3352237" y="2477988"/>
            <a:ext cx="375909" cy="1189298"/>
            <a:chOff x="-1" y="-1"/>
            <a:chExt cx="375908" cy="1189297"/>
          </a:xfrm>
        </p:grpSpPr>
        <p:sp>
          <p:nvSpPr>
            <p:cNvPr id="153" name="Shape 153"/>
            <p:cNvSpPr/>
            <p:nvPr/>
          </p:nvSpPr>
          <p:spPr>
            <a:xfrm>
              <a:off x="-2" y="-2"/>
              <a:ext cx="375909" cy="602791"/>
            </a:xfrm>
            <a:prstGeom prst="line">
              <a:avLst/>
            </a:prstGeom>
            <a:noFill/>
            <a:ln w="12700" cap="flat">
              <a:solidFill>
                <a:srgbClr val="A6A6A6"/>
              </a:solidFill>
              <a:prstDash val="dot"/>
              <a:miter lim="800000"/>
            </a:ln>
            <a:effectLst/>
          </p:spPr>
          <p:txBody>
            <a:bodyPr wrap="square" lIns="0" tIns="0" rIns="0" bIns="0" numCol="1" anchor="t">
              <a:noAutofit/>
            </a:bodyPr>
            <a:lstStyle/>
            <a:p>
              <a:pPr lvl="0">
                <a:defRPr sz="1200">
                  <a:solidFill>
                    <a:srgbClr val="000000"/>
                  </a:solidFill>
                  <a:latin typeface="+mj-lt"/>
                  <a:ea typeface="+mj-ea"/>
                  <a:cs typeface="+mj-cs"/>
                  <a:sym typeface="Helvetica"/>
                </a:defRPr>
              </a:pPr>
              <a:endParaRPr/>
            </a:p>
          </p:txBody>
        </p:sp>
        <p:sp>
          <p:nvSpPr>
            <p:cNvPr id="154" name="Shape 154"/>
            <p:cNvSpPr/>
            <p:nvPr/>
          </p:nvSpPr>
          <p:spPr>
            <a:xfrm flipV="1">
              <a:off x="-2" y="586507"/>
              <a:ext cx="375909" cy="602790"/>
            </a:xfrm>
            <a:prstGeom prst="line">
              <a:avLst/>
            </a:prstGeom>
            <a:noFill/>
            <a:ln w="12700" cap="flat">
              <a:solidFill>
                <a:srgbClr val="A6A6A6"/>
              </a:solidFill>
              <a:prstDash val="dot"/>
              <a:miter lim="800000"/>
            </a:ln>
            <a:effectLst/>
          </p:spPr>
          <p:txBody>
            <a:bodyPr wrap="square" lIns="0" tIns="0" rIns="0" bIns="0" numCol="1" anchor="t">
              <a:noAutofit/>
            </a:bodyPr>
            <a:lstStyle/>
            <a:p>
              <a:pPr lvl="0">
                <a:defRPr sz="1200">
                  <a:solidFill>
                    <a:srgbClr val="000000"/>
                  </a:solidFill>
                  <a:latin typeface="+mj-lt"/>
                  <a:ea typeface="+mj-ea"/>
                  <a:cs typeface="+mj-cs"/>
                  <a:sym typeface="Helvetica"/>
                </a:defRPr>
              </a:pPr>
              <a:endParaRPr/>
            </a:p>
          </p:txBody>
        </p:sp>
      </p:grpSp>
      <p:grpSp>
        <p:nvGrpSpPr>
          <p:cNvPr id="158" name="Group 158"/>
          <p:cNvGrpSpPr/>
          <p:nvPr/>
        </p:nvGrpSpPr>
        <p:grpSpPr>
          <a:xfrm>
            <a:off x="5851456" y="2450069"/>
            <a:ext cx="375909" cy="1189298"/>
            <a:chOff x="-1" y="-1"/>
            <a:chExt cx="375908" cy="1189297"/>
          </a:xfrm>
        </p:grpSpPr>
        <p:sp>
          <p:nvSpPr>
            <p:cNvPr id="156" name="Shape 156"/>
            <p:cNvSpPr/>
            <p:nvPr/>
          </p:nvSpPr>
          <p:spPr>
            <a:xfrm>
              <a:off x="-2" y="-2"/>
              <a:ext cx="375909" cy="602791"/>
            </a:xfrm>
            <a:prstGeom prst="line">
              <a:avLst/>
            </a:prstGeom>
            <a:noFill/>
            <a:ln w="12700" cap="flat">
              <a:solidFill>
                <a:srgbClr val="A6A6A6"/>
              </a:solidFill>
              <a:prstDash val="dot"/>
              <a:miter lim="800000"/>
            </a:ln>
            <a:effectLst/>
          </p:spPr>
          <p:txBody>
            <a:bodyPr wrap="square" lIns="0" tIns="0" rIns="0" bIns="0" numCol="1" anchor="t">
              <a:noAutofit/>
            </a:bodyPr>
            <a:lstStyle/>
            <a:p>
              <a:pPr lvl="0">
                <a:defRPr sz="1200">
                  <a:solidFill>
                    <a:srgbClr val="000000"/>
                  </a:solidFill>
                  <a:latin typeface="+mj-lt"/>
                  <a:ea typeface="+mj-ea"/>
                  <a:cs typeface="+mj-cs"/>
                  <a:sym typeface="Helvetica"/>
                </a:defRPr>
              </a:pPr>
              <a:endParaRPr/>
            </a:p>
          </p:txBody>
        </p:sp>
        <p:sp>
          <p:nvSpPr>
            <p:cNvPr id="157" name="Shape 157"/>
            <p:cNvSpPr/>
            <p:nvPr/>
          </p:nvSpPr>
          <p:spPr>
            <a:xfrm flipV="1">
              <a:off x="-2" y="586507"/>
              <a:ext cx="375909" cy="602790"/>
            </a:xfrm>
            <a:prstGeom prst="line">
              <a:avLst/>
            </a:prstGeom>
            <a:noFill/>
            <a:ln w="12700" cap="flat">
              <a:solidFill>
                <a:srgbClr val="A6A6A6"/>
              </a:solidFill>
              <a:prstDash val="dot"/>
              <a:miter lim="800000"/>
            </a:ln>
            <a:effectLst/>
          </p:spPr>
          <p:txBody>
            <a:bodyPr wrap="square" lIns="0" tIns="0" rIns="0" bIns="0" numCol="1" anchor="t">
              <a:noAutofit/>
            </a:bodyPr>
            <a:lstStyle/>
            <a:p>
              <a:pPr lvl="0">
                <a:defRPr sz="1200">
                  <a:solidFill>
                    <a:srgbClr val="000000"/>
                  </a:solidFill>
                  <a:latin typeface="+mj-lt"/>
                  <a:ea typeface="+mj-ea"/>
                  <a:cs typeface="+mj-cs"/>
                  <a:sym typeface="Helvetica"/>
                </a:defRPr>
              </a:pPr>
              <a:endParaRPr/>
            </a:p>
          </p:txBody>
        </p:sp>
      </p:grpSp>
      <p:sp>
        <p:nvSpPr>
          <p:cNvPr id="159" name="Shape 159"/>
          <p:cNvSpPr/>
          <p:nvPr/>
        </p:nvSpPr>
        <p:spPr>
          <a:xfrm>
            <a:off x="1393344" y="3208908"/>
            <a:ext cx="2304" cy="677135"/>
          </a:xfrm>
          <a:prstGeom prst="line">
            <a:avLst/>
          </a:prstGeom>
          <a:ln w="12700">
            <a:solidFill>
              <a:srgbClr val="0088A3"/>
            </a:solidFill>
            <a:prstDash val="dot"/>
            <a:miter/>
          </a:ln>
        </p:spPr>
        <p:txBody>
          <a:bodyPr lIns="0" tIns="0" rIns="0" bIns="0"/>
          <a:lstStyle/>
          <a:p>
            <a:pPr lvl="0">
              <a:defRPr sz="1200">
                <a:solidFill>
                  <a:srgbClr val="000000"/>
                </a:solidFill>
                <a:latin typeface="+mj-lt"/>
                <a:ea typeface="+mj-ea"/>
                <a:cs typeface="+mj-cs"/>
                <a:sym typeface="Helvetica"/>
              </a:defRPr>
            </a:pPr>
            <a:endParaRPr/>
          </a:p>
        </p:txBody>
      </p:sp>
      <p:sp>
        <p:nvSpPr>
          <p:cNvPr id="160" name="Shape 160"/>
          <p:cNvSpPr/>
          <p:nvPr/>
        </p:nvSpPr>
        <p:spPr>
          <a:xfrm>
            <a:off x="2022156" y="3208907"/>
            <a:ext cx="5851" cy="1165487"/>
          </a:xfrm>
          <a:prstGeom prst="line">
            <a:avLst/>
          </a:prstGeom>
          <a:ln w="12700">
            <a:solidFill>
              <a:srgbClr val="0088A3"/>
            </a:solidFill>
            <a:prstDash val="dot"/>
            <a:miter/>
          </a:ln>
        </p:spPr>
        <p:txBody>
          <a:bodyPr lIns="0" tIns="0" rIns="0" bIns="0"/>
          <a:lstStyle/>
          <a:p>
            <a:pPr lvl="0">
              <a:defRPr sz="1200">
                <a:solidFill>
                  <a:srgbClr val="000000"/>
                </a:solidFill>
                <a:latin typeface="+mj-lt"/>
                <a:ea typeface="+mj-ea"/>
                <a:cs typeface="+mj-cs"/>
                <a:sym typeface="Helvetica"/>
              </a:defRPr>
            </a:pPr>
            <a:endParaRPr/>
          </a:p>
        </p:txBody>
      </p:sp>
      <p:sp>
        <p:nvSpPr>
          <p:cNvPr id="161" name="Shape 161"/>
          <p:cNvSpPr/>
          <p:nvPr/>
        </p:nvSpPr>
        <p:spPr>
          <a:xfrm>
            <a:off x="935142" y="3895311"/>
            <a:ext cx="912253" cy="396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000">
                <a:solidFill>
                  <a:srgbClr val="0088A3"/>
                </a:solidFill>
                <a:latin typeface="Verdana"/>
                <a:ea typeface="Verdana"/>
                <a:cs typeface="Verdana"/>
                <a:sym typeface="Verdana"/>
              </a:defRPr>
            </a:lvl1pPr>
          </a:lstStyle>
          <a:p>
            <a:pPr lvl="0">
              <a:defRPr sz="1800">
                <a:solidFill>
                  <a:srgbClr val="000000"/>
                </a:solidFill>
              </a:defRPr>
            </a:pPr>
            <a:r>
              <a:rPr sz="1000">
                <a:solidFill>
                  <a:srgbClr val="0088A3"/>
                </a:solidFill>
              </a:rPr>
              <a:t>Pre-K Enrollment</a:t>
            </a:r>
          </a:p>
        </p:txBody>
      </p:sp>
      <p:sp>
        <p:nvSpPr>
          <p:cNvPr id="162" name="Shape 162"/>
          <p:cNvSpPr/>
          <p:nvPr/>
        </p:nvSpPr>
        <p:spPr>
          <a:xfrm>
            <a:off x="1471996" y="4374393"/>
            <a:ext cx="1112021" cy="396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000">
                <a:solidFill>
                  <a:srgbClr val="0088A3"/>
                </a:solidFill>
                <a:latin typeface="Verdana"/>
                <a:ea typeface="Verdana"/>
                <a:cs typeface="Verdana"/>
                <a:sym typeface="Verdana"/>
              </a:defRPr>
            </a:lvl1pPr>
          </a:lstStyle>
          <a:p>
            <a:pPr lvl="0">
              <a:defRPr sz="1800">
                <a:solidFill>
                  <a:srgbClr val="000000"/>
                </a:solidFill>
              </a:defRPr>
            </a:pPr>
            <a:r>
              <a:rPr sz="1000">
                <a:solidFill>
                  <a:srgbClr val="0088A3"/>
                </a:solidFill>
              </a:rPr>
              <a:t>Kindergarten Readiness</a:t>
            </a:r>
          </a:p>
        </p:txBody>
      </p:sp>
      <p:sp>
        <p:nvSpPr>
          <p:cNvPr id="163" name="Shape 163"/>
          <p:cNvSpPr/>
          <p:nvPr/>
        </p:nvSpPr>
        <p:spPr>
          <a:xfrm>
            <a:off x="2673787" y="3208908"/>
            <a:ext cx="2304" cy="677135"/>
          </a:xfrm>
          <a:prstGeom prst="line">
            <a:avLst/>
          </a:prstGeom>
          <a:ln w="12700">
            <a:solidFill>
              <a:srgbClr val="0088A3"/>
            </a:solidFill>
            <a:prstDash val="dot"/>
            <a:miter/>
          </a:ln>
        </p:spPr>
        <p:txBody>
          <a:bodyPr lIns="0" tIns="0" rIns="0" bIns="0"/>
          <a:lstStyle/>
          <a:p>
            <a:pPr lvl="0">
              <a:defRPr sz="1200">
                <a:solidFill>
                  <a:srgbClr val="000000"/>
                </a:solidFill>
                <a:latin typeface="+mj-lt"/>
                <a:ea typeface="+mj-ea"/>
                <a:cs typeface="+mj-cs"/>
                <a:sym typeface="Helvetica"/>
              </a:defRPr>
            </a:pPr>
            <a:endParaRPr/>
          </a:p>
        </p:txBody>
      </p:sp>
      <p:sp>
        <p:nvSpPr>
          <p:cNvPr id="164" name="Shape 164"/>
          <p:cNvSpPr/>
          <p:nvPr/>
        </p:nvSpPr>
        <p:spPr>
          <a:xfrm>
            <a:off x="2215587" y="3898370"/>
            <a:ext cx="912252" cy="396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0" algn="ctr">
              <a:defRPr>
                <a:solidFill>
                  <a:srgbClr val="000000"/>
                </a:solidFill>
              </a:defRPr>
            </a:pPr>
            <a:r>
              <a:rPr sz="1000">
                <a:solidFill>
                  <a:srgbClr val="0088A3"/>
                </a:solidFill>
                <a:latin typeface="Verdana"/>
                <a:ea typeface="Verdana"/>
                <a:cs typeface="Verdana"/>
                <a:sym typeface="Verdana"/>
              </a:rPr>
              <a:t>3</a:t>
            </a:r>
            <a:r>
              <a:rPr sz="1000" baseline="30000">
                <a:solidFill>
                  <a:srgbClr val="0088A3"/>
                </a:solidFill>
                <a:latin typeface="Verdana"/>
                <a:ea typeface="Verdana"/>
                <a:cs typeface="Verdana"/>
                <a:sym typeface="Verdana"/>
              </a:rPr>
              <a:t>rd</a:t>
            </a:r>
            <a:r>
              <a:rPr sz="1000">
                <a:solidFill>
                  <a:srgbClr val="0088A3"/>
                </a:solidFill>
                <a:latin typeface="Verdana"/>
                <a:ea typeface="Verdana"/>
                <a:cs typeface="Verdana"/>
                <a:sym typeface="Verdana"/>
              </a:rPr>
              <a:t> Grade Reading</a:t>
            </a:r>
          </a:p>
        </p:txBody>
      </p:sp>
      <p:sp>
        <p:nvSpPr>
          <p:cNvPr id="165" name="Shape 165"/>
          <p:cNvSpPr/>
          <p:nvPr/>
        </p:nvSpPr>
        <p:spPr>
          <a:xfrm flipH="1">
            <a:off x="3299700" y="3208907"/>
            <a:ext cx="2083" cy="1165487"/>
          </a:xfrm>
          <a:prstGeom prst="line">
            <a:avLst/>
          </a:prstGeom>
          <a:ln w="12700">
            <a:solidFill>
              <a:srgbClr val="0088A3"/>
            </a:solidFill>
            <a:prstDash val="dot"/>
            <a:miter/>
          </a:ln>
        </p:spPr>
        <p:txBody>
          <a:bodyPr lIns="0" tIns="0" rIns="0" bIns="0"/>
          <a:lstStyle/>
          <a:p>
            <a:pPr lvl="0">
              <a:defRPr sz="1200">
                <a:solidFill>
                  <a:srgbClr val="000000"/>
                </a:solidFill>
                <a:latin typeface="+mj-lt"/>
                <a:ea typeface="+mj-ea"/>
                <a:cs typeface="+mj-cs"/>
                <a:sym typeface="Helvetica"/>
              </a:defRPr>
            </a:pPr>
            <a:endParaRPr/>
          </a:p>
        </p:txBody>
      </p:sp>
      <p:sp>
        <p:nvSpPr>
          <p:cNvPr id="166" name="Shape 166"/>
          <p:cNvSpPr/>
          <p:nvPr/>
        </p:nvSpPr>
        <p:spPr>
          <a:xfrm>
            <a:off x="2843576" y="4374393"/>
            <a:ext cx="912252" cy="396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0" algn="ctr">
              <a:defRPr>
                <a:solidFill>
                  <a:srgbClr val="000000"/>
                </a:solidFill>
              </a:defRPr>
            </a:pPr>
            <a:r>
              <a:rPr sz="1000">
                <a:solidFill>
                  <a:srgbClr val="0088A3"/>
                </a:solidFill>
                <a:latin typeface="Verdana"/>
                <a:ea typeface="Verdana"/>
                <a:cs typeface="Verdana"/>
                <a:sym typeface="Verdana"/>
              </a:rPr>
              <a:t>4</a:t>
            </a:r>
            <a:r>
              <a:rPr sz="1000" baseline="30000">
                <a:solidFill>
                  <a:srgbClr val="0088A3"/>
                </a:solidFill>
                <a:latin typeface="Verdana"/>
                <a:ea typeface="Verdana"/>
                <a:cs typeface="Verdana"/>
                <a:sym typeface="Verdana"/>
              </a:rPr>
              <a:t>th</a:t>
            </a:r>
            <a:r>
              <a:rPr sz="1000">
                <a:solidFill>
                  <a:srgbClr val="0088A3"/>
                </a:solidFill>
                <a:latin typeface="Verdana"/>
                <a:ea typeface="Verdana"/>
                <a:cs typeface="Verdana"/>
                <a:sym typeface="Verdana"/>
              </a:rPr>
              <a:t> Grade Math</a:t>
            </a:r>
          </a:p>
        </p:txBody>
      </p:sp>
      <p:sp>
        <p:nvSpPr>
          <p:cNvPr id="167" name="Shape 167"/>
          <p:cNvSpPr/>
          <p:nvPr/>
        </p:nvSpPr>
        <p:spPr>
          <a:xfrm>
            <a:off x="3944715" y="3208908"/>
            <a:ext cx="2304" cy="677135"/>
          </a:xfrm>
          <a:prstGeom prst="line">
            <a:avLst/>
          </a:prstGeom>
          <a:ln w="12700">
            <a:solidFill>
              <a:srgbClr val="F15827"/>
            </a:solidFill>
            <a:prstDash val="dot"/>
            <a:miter/>
          </a:ln>
        </p:spPr>
        <p:txBody>
          <a:bodyPr lIns="0" tIns="0" rIns="0" bIns="0"/>
          <a:lstStyle/>
          <a:p>
            <a:pPr lvl="0">
              <a:defRPr sz="1200">
                <a:solidFill>
                  <a:srgbClr val="000000"/>
                </a:solidFill>
                <a:latin typeface="+mj-lt"/>
                <a:ea typeface="+mj-ea"/>
                <a:cs typeface="+mj-cs"/>
                <a:sym typeface="Helvetica"/>
              </a:defRPr>
            </a:pPr>
            <a:endParaRPr/>
          </a:p>
        </p:txBody>
      </p:sp>
      <p:sp>
        <p:nvSpPr>
          <p:cNvPr id="168" name="Shape 168"/>
          <p:cNvSpPr/>
          <p:nvPr/>
        </p:nvSpPr>
        <p:spPr>
          <a:xfrm>
            <a:off x="3486513" y="3898370"/>
            <a:ext cx="912252" cy="396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0" algn="ctr">
              <a:defRPr>
                <a:solidFill>
                  <a:srgbClr val="000000"/>
                </a:solidFill>
              </a:defRPr>
            </a:pPr>
            <a:r>
              <a:rPr sz="1000">
                <a:solidFill>
                  <a:srgbClr val="F15827"/>
                </a:solidFill>
                <a:latin typeface="Verdana"/>
                <a:ea typeface="Verdana"/>
                <a:cs typeface="Verdana"/>
                <a:sym typeface="Verdana"/>
              </a:rPr>
              <a:t>8</a:t>
            </a:r>
            <a:r>
              <a:rPr sz="1000" baseline="30000">
                <a:solidFill>
                  <a:srgbClr val="F15827"/>
                </a:solidFill>
                <a:latin typeface="Verdana"/>
                <a:ea typeface="Verdana"/>
                <a:cs typeface="Verdana"/>
                <a:sym typeface="Verdana"/>
              </a:rPr>
              <a:t>th</a:t>
            </a:r>
            <a:r>
              <a:rPr sz="1000">
                <a:solidFill>
                  <a:srgbClr val="F15827"/>
                </a:solidFill>
                <a:latin typeface="Verdana"/>
                <a:ea typeface="Verdana"/>
                <a:cs typeface="Verdana"/>
                <a:sym typeface="Verdana"/>
              </a:rPr>
              <a:t> Grade Science</a:t>
            </a:r>
          </a:p>
        </p:txBody>
      </p:sp>
      <p:sp>
        <p:nvSpPr>
          <p:cNvPr id="169" name="Shape 169"/>
          <p:cNvSpPr/>
          <p:nvPr/>
        </p:nvSpPr>
        <p:spPr>
          <a:xfrm flipH="1">
            <a:off x="4565067" y="3208907"/>
            <a:ext cx="2084" cy="1165487"/>
          </a:xfrm>
          <a:prstGeom prst="line">
            <a:avLst/>
          </a:prstGeom>
          <a:ln w="12700">
            <a:solidFill>
              <a:srgbClr val="F15827"/>
            </a:solidFill>
            <a:prstDash val="dot"/>
            <a:miter/>
          </a:ln>
        </p:spPr>
        <p:txBody>
          <a:bodyPr lIns="0" tIns="0" rIns="0" bIns="0"/>
          <a:lstStyle/>
          <a:p>
            <a:pPr lvl="0">
              <a:defRPr sz="1200">
                <a:solidFill>
                  <a:srgbClr val="000000"/>
                </a:solidFill>
                <a:latin typeface="+mj-lt"/>
                <a:ea typeface="+mj-ea"/>
                <a:cs typeface="+mj-cs"/>
                <a:sym typeface="Helvetica"/>
              </a:defRPr>
            </a:pPr>
            <a:endParaRPr/>
          </a:p>
        </p:txBody>
      </p:sp>
      <p:sp>
        <p:nvSpPr>
          <p:cNvPr id="170" name="Shape 170"/>
          <p:cNvSpPr/>
          <p:nvPr/>
        </p:nvSpPr>
        <p:spPr>
          <a:xfrm>
            <a:off x="4108941" y="4374393"/>
            <a:ext cx="912253" cy="243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000">
                <a:solidFill>
                  <a:srgbClr val="F15827"/>
                </a:solidFill>
                <a:latin typeface="Verdana"/>
                <a:ea typeface="Verdana"/>
                <a:cs typeface="Verdana"/>
                <a:sym typeface="Verdana"/>
              </a:defRPr>
            </a:lvl1pPr>
          </a:lstStyle>
          <a:p>
            <a:pPr lvl="0">
              <a:defRPr sz="1800">
                <a:solidFill>
                  <a:srgbClr val="000000"/>
                </a:solidFill>
              </a:defRPr>
            </a:pPr>
            <a:r>
              <a:rPr sz="1000">
                <a:solidFill>
                  <a:srgbClr val="F15827"/>
                </a:solidFill>
              </a:rPr>
              <a:t>Algebra I</a:t>
            </a:r>
          </a:p>
        </p:txBody>
      </p:sp>
      <p:sp>
        <p:nvSpPr>
          <p:cNvPr id="171" name="Shape 171"/>
          <p:cNvSpPr/>
          <p:nvPr/>
        </p:nvSpPr>
        <p:spPr>
          <a:xfrm>
            <a:off x="5203423" y="3208908"/>
            <a:ext cx="2304" cy="677135"/>
          </a:xfrm>
          <a:prstGeom prst="line">
            <a:avLst/>
          </a:prstGeom>
          <a:ln w="12700">
            <a:solidFill>
              <a:srgbClr val="F15827"/>
            </a:solidFill>
            <a:prstDash val="dot"/>
            <a:miter/>
          </a:ln>
        </p:spPr>
        <p:txBody>
          <a:bodyPr lIns="0" tIns="0" rIns="0" bIns="0"/>
          <a:lstStyle/>
          <a:p>
            <a:pPr lvl="0">
              <a:defRPr sz="1200">
                <a:solidFill>
                  <a:srgbClr val="000000"/>
                </a:solidFill>
                <a:latin typeface="+mj-lt"/>
                <a:ea typeface="+mj-ea"/>
                <a:cs typeface="+mj-cs"/>
                <a:sym typeface="Helvetica"/>
              </a:defRPr>
            </a:pPr>
            <a:endParaRPr/>
          </a:p>
        </p:txBody>
      </p:sp>
      <p:sp>
        <p:nvSpPr>
          <p:cNvPr id="172" name="Shape 172"/>
          <p:cNvSpPr/>
          <p:nvPr/>
        </p:nvSpPr>
        <p:spPr>
          <a:xfrm>
            <a:off x="4745220" y="3898370"/>
            <a:ext cx="912253" cy="396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000">
                <a:solidFill>
                  <a:srgbClr val="F15827"/>
                </a:solidFill>
                <a:latin typeface="Verdana"/>
                <a:ea typeface="Verdana"/>
                <a:cs typeface="Verdana"/>
                <a:sym typeface="Verdana"/>
              </a:defRPr>
            </a:lvl1pPr>
          </a:lstStyle>
          <a:p>
            <a:pPr lvl="0">
              <a:defRPr sz="1800">
                <a:solidFill>
                  <a:srgbClr val="000000"/>
                </a:solidFill>
              </a:defRPr>
            </a:pPr>
            <a:r>
              <a:rPr sz="1000">
                <a:solidFill>
                  <a:srgbClr val="F15827"/>
                </a:solidFill>
              </a:rPr>
              <a:t>College Readiness</a:t>
            </a:r>
          </a:p>
        </p:txBody>
      </p:sp>
      <p:sp>
        <p:nvSpPr>
          <p:cNvPr id="173" name="Shape 173"/>
          <p:cNvSpPr/>
          <p:nvPr/>
        </p:nvSpPr>
        <p:spPr>
          <a:xfrm>
            <a:off x="5833798" y="3208907"/>
            <a:ext cx="2" cy="1165487"/>
          </a:xfrm>
          <a:prstGeom prst="line">
            <a:avLst/>
          </a:prstGeom>
          <a:ln w="12700">
            <a:solidFill>
              <a:srgbClr val="F15827"/>
            </a:solidFill>
            <a:prstDash val="dot"/>
            <a:miter/>
          </a:ln>
        </p:spPr>
        <p:txBody>
          <a:bodyPr lIns="0" tIns="0" rIns="0" bIns="0"/>
          <a:lstStyle/>
          <a:p>
            <a:pPr lvl="0">
              <a:defRPr sz="1200">
                <a:solidFill>
                  <a:srgbClr val="000000"/>
                </a:solidFill>
                <a:latin typeface="+mj-lt"/>
                <a:ea typeface="+mj-ea"/>
                <a:cs typeface="+mj-cs"/>
                <a:sym typeface="Helvetica"/>
              </a:defRPr>
            </a:pPr>
            <a:endParaRPr/>
          </a:p>
        </p:txBody>
      </p:sp>
      <p:sp>
        <p:nvSpPr>
          <p:cNvPr id="174" name="Shape 174"/>
          <p:cNvSpPr/>
          <p:nvPr/>
        </p:nvSpPr>
        <p:spPr>
          <a:xfrm>
            <a:off x="5289734" y="4374393"/>
            <a:ext cx="1085590" cy="396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000">
                <a:solidFill>
                  <a:srgbClr val="F15827"/>
                </a:solidFill>
                <a:latin typeface="Verdana"/>
                <a:ea typeface="Verdana"/>
                <a:cs typeface="Verdana"/>
                <a:sym typeface="Verdana"/>
              </a:defRPr>
            </a:lvl1pPr>
          </a:lstStyle>
          <a:p>
            <a:pPr lvl="0">
              <a:defRPr sz="1800">
                <a:solidFill>
                  <a:srgbClr val="000000"/>
                </a:solidFill>
              </a:defRPr>
            </a:pPr>
            <a:r>
              <a:rPr sz="1000">
                <a:solidFill>
                  <a:srgbClr val="F15827"/>
                </a:solidFill>
              </a:rPr>
              <a:t>High School Graduation</a:t>
            </a:r>
          </a:p>
        </p:txBody>
      </p:sp>
      <p:sp>
        <p:nvSpPr>
          <p:cNvPr id="175" name="Shape 175"/>
          <p:cNvSpPr/>
          <p:nvPr/>
        </p:nvSpPr>
        <p:spPr>
          <a:xfrm>
            <a:off x="6475876" y="3208908"/>
            <a:ext cx="2304" cy="677135"/>
          </a:xfrm>
          <a:prstGeom prst="line">
            <a:avLst/>
          </a:prstGeom>
          <a:ln w="12700">
            <a:solidFill>
              <a:srgbClr val="003663"/>
            </a:solidFill>
            <a:prstDash val="dot"/>
            <a:miter/>
          </a:ln>
        </p:spPr>
        <p:txBody>
          <a:bodyPr lIns="0" tIns="0" rIns="0" bIns="0"/>
          <a:lstStyle/>
          <a:p>
            <a:pPr lvl="0">
              <a:defRPr sz="1200">
                <a:solidFill>
                  <a:srgbClr val="000000"/>
                </a:solidFill>
                <a:latin typeface="+mj-lt"/>
                <a:ea typeface="+mj-ea"/>
                <a:cs typeface="+mj-cs"/>
                <a:sym typeface="Helvetica"/>
              </a:defRPr>
            </a:pPr>
            <a:endParaRPr/>
          </a:p>
        </p:txBody>
      </p:sp>
      <p:sp>
        <p:nvSpPr>
          <p:cNvPr id="176" name="Shape 176"/>
          <p:cNvSpPr/>
          <p:nvPr/>
        </p:nvSpPr>
        <p:spPr>
          <a:xfrm>
            <a:off x="5864721" y="3910698"/>
            <a:ext cx="1244564" cy="396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000">
                <a:latin typeface="Verdana"/>
                <a:ea typeface="Verdana"/>
                <a:cs typeface="Verdana"/>
                <a:sym typeface="Verdana"/>
              </a:defRPr>
            </a:lvl1pPr>
          </a:lstStyle>
          <a:p>
            <a:pPr lvl="0">
              <a:defRPr sz="1800">
                <a:solidFill>
                  <a:srgbClr val="000000"/>
                </a:solidFill>
              </a:defRPr>
            </a:pPr>
            <a:r>
              <a:rPr sz="1000">
                <a:solidFill>
                  <a:srgbClr val="003663"/>
                </a:solidFill>
              </a:rPr>
              <a:t>Postsecondary Enrollment</a:t>
            </a:r>
          </a:p>
        </p:txBody>
      </p:sp>
      <p:sp>
        <p:nvSpPr>
          <p:cNvPr id="177" name="Shape 177"/>
          <p:cNvSpPr/>
          <p:nvPr/>
        </p:nvSpPr>
        <p:spPr>
          <a:xfrm>
            <a:off x="7113037" y="3208907"/>
            <a:ext cx="2" cy="1165487"/>
          </a:xfrm>
          <a:prstGeom prst="line">
            <a:avLst/>
          </a:prstGeom>
          <a:ln w="12700">
            <a:solidFill>
              <a:srgbClr val="003663"/>
            </a:solidFill>
            <a:prstDash val="dot"/>
            <a:miter/>
          </a:ln>
        </p:spPr>
        <p:txBody>
          <a:bodyPr lIns="0" tIns="0" rIns="0" bIns="0"/>
          <a:lstStyle/>
          <a:p>
            <a:pPr lvl="0">
              <a:defRPr sz="1200">
                <a:solidFill>
                  <a:srgbClr val="000000"/>
                </a:solidFill>
                <a:latin typeface="+mj-lt"/>
                <a:ea typeface="+mj-ea"/>
                <a:cs typeface="+mj-cs"/>
                <a:sym typeface="Helvetica"/>
              </a:defRPr>
            </a:pPr>
            <a:endParaRPr/>
          </a:p>
        </p:txBody>
      </p:sp>
      <p:sp>
        <p:nvSpPr>
          <p:cNvPr id="178" name="Shape 178"/>
          <p:cNvSpPr/>
          <p:nvPr/>
        </p:nvSpPr>
        <p:spPr>
          <a:xfrm>
            <a:off x="6517168" y="4374393"/>
            <a:ext cx="1176552" cy="396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000">
                <a:latin typeface="Verdana"/>
                <a:ea typeface="Verdana"/>
                <a:cs typeface="Verdana"/>
                <a:sym typeface="Verdana"/>
              </a:defRPr>
            </a:lvl1pPr>
          </a:lstStyle>
          <a:p>
            <a:pPr lvl="0">
              <a:defRPr sz="1800">
                <a:solidFill>
                  <a:srgbClr val="000000"/>
                </a:solidFill>
              </a:defRPr>
            </a:pPr>
            <a:r>
              <a:rPr sz="1000">
                <a:solidFill>
                  <a:srgbClr val="003663"/>
                </a:solidFill>
              </a:rPr>
              <a:t>Postsecondary Persistence</a:t>
            </a:r>
          </a:p>
        </p:txBody>
      </p:sp>
      <p:sp>
        <p:nvSpPr>
          <p:cNvPr id="179" name="Shape 179"/>
          <p:cNvSpPr/>
          <p:nvPr/>
        </p:nvSpPr>
        <p:spPr>
          <a:xfrm>
            <a:off x="7754025" y="3208908"/>
            <a:ext cx="2304" cy="677135"/>
          </a:xfrm>
          <a:prstGeom prst="line">
            <a:avLst/>
          </a:prstGeom>
          <a:ln w="12700">
            <a:solidFill>
              <a:srgbClr val="003663"/>
            </a:solidFill>
            <a:prstDash val="dot"/>
            <a:miter/>
          </a:ln>
        </p:spPr>
        <p:txBody>
          <a:bodyPr lIns="0" tIns="0" rIns="0" bIns="0"/>
          <a:lstStyle/>
          <a:p>
            <a:pPr lvl="0">
              <a:defRPr sz="1200">
                <a:solidFill>
                  <a:srgbClr val="000000"/>
                </a:solidFill>
                <a:latin typeface="+mj-lt"/>
                <a:ea typeface="+mj-ea"/>
                <a:cs typeface="+mj-cs"/>
                <a:sym typeface="Helvetica"/>
              </a:defRPr>
            </a:pPr>
            <a:endParaRPr/>
          </a:p>
        </p:txBody>
      </p:sp>
      <p:sp>
        <p:nvSpPr>
          <p:cNvPr id="180" name="Shape 180"/>
          <p:cNvSpPr/>
          <p:nvPr/>
        </p:nvSpPr>
        <p:spPr>
          <a:xfrm>
            <a:off x="7142870" y="3910698"/>
            <a:ext cx="1244564" cy="396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000">
                <a:latin typeface="Verdana"/>
                <a:ea typeface="Verdana"/>
                <a:cs typeface="Verdana"/>
                <a:sym typeface="Verdana"/>
              </a:defRPr>
            </a:lvl1pPr>
          </a:lstStyle>
          <a:p>
            <a:pPr lvl="0">
              <a:defRPr sz="1800">
                <a:solidFill>
                  <a:srgbClr val="000000"/>
                </a:solidFill>
              </a:defRPr>
            </a:pPr>
            <a:r>
              <a:rPr sz="1000">
                <a:solidFill>
                  <a:srgbClr val="003663"/>
                </a:solidFill>
              </a:rPr>
              <a:t>Postsecondary Completion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Opportunities across the Pipeline</a:t>
            </a:r>
            <a:endParaRPr lang="en-US" sz="2800" dirty="0"/>
          </a:p>
        </p:txBody>
      </p:sp>
      <p:graphicFrame>
        <p:nvGraphicFramePr>
          <p:cNvPr id="53" name="Chart 52"/>
          <p:cNvGraphicFramePr/>
          <p:nvPr>
            <p:extLst>
              <p:ext uri="{D42A27DB-BD31-4B8C-83A1-F6EECF244321}">
                <p14:modId xmlns:p14="http://schemas.microsoft.com/office/powerpoint/2010/main" val="2270094096"/>
              </p:ext>
            </p:extLst>
          </p:nvPr>
        </p:nvGraphicFramePr>
        <p:xfrm>
          <a:off x="-732666" y="545577"/>
          <a:ext cx="9561515" cy="5493381"/>
        </p:xfrm>
        <a:graphic>
          <a:graphicData uri="http://schemas.openxmlformats.org/drawingml/2006/chart">
            <c:chart xmlns:c="http://schemas.openxmlformats.org/drawingml/2006/chart" xmlns:r="http://schemas.openxmlformats.org/officeDocument/2006/relationships" r:id="rId3"/>
          </a:graphicData>
        </a:graphic>
      </p:graphicFrame>
      <p:sp>
        <p:nvSpPr>
          <p:cNvPr id="54" name="TextBox 53"/>
          <p:cNvSpPr txBox="1"/>
          <p:nvPr/>
        </p:nvSpPr>
        <p:spPr>
          <a:xfrm>
            <a:off x="3056009" y="5553990"/>
            <a:ext cx="983137" cy="246221"/>
          </a:xfrm>
          <a:prstGeom prst="rect">
            <a:avLst/>
          </a:prstGeom>
          <a:noFill/>
          <a:ln w="57150" cmpd="sng">
            <a:noFill/>
          </a:ln>
        </p:spPr>
        <p:txBody>
          <a:bodyPr wrap="square" rtlCol="0">
            <a:spAutoFit/>
          </a:bodyPr>
          <a:lstStyle/>
          <a:p>
            <a:pPr algn="ctr" rtl="0"/>
            <a:r>
              <a:rPr lang="en-US" sz="1000" kern="1200" dirty="0" smtClean="0">
                <a:latin typeface="Verdana"/>
                <a:cs typeface="Verdana"/>
              </a:rPr>
              <a:t>4</a:t>
            </a:r>
            <a:r>
              <a:rPr lang="en-US" sz="1000" kern="1200" baseline="30000" dirty="0" smtClean="0">
                <a:latin typeface="Verdana"/>
                <a:cs typeface="Verdana"/>
              </a:rPr>
              <a:t>th</a:t>
            </a:r>
            <a:r>
              <a:rPr lang="en-US" sz="1000" kern="1200" dirty="0" smtClean="0">
                <a:latin typeface="Verdana"/>
                <a:cs typeface="Verdana"/>
              </a:rPr>
              <a:t> Math</a:t>
            </a:r>
            <a:r>
              <a:rPr lang="en-US" sz="1000" kern="1200" baseline="30000" dirty="0" smtClean="0">
                <a:latin typeface="Verdana"/>
                <a:cs typeface="Verdana"/>
              </a:rPr>
              <a:t>2</a:t>
            </a:r>
            <a:endParaRPr lang="en-US" sz="1000" kern="1200" dirty="0" smtClean="0">
              <a:latin typeface="Verdana"/>
              <a:cs typeface="Verdana"/>
            </a:endParaRPr>
          </a:p>
        </p:txBody>
      </p:sp>
      <p:sp>
        <p:nvSpPr>
          <p:cNvPr id="55" name="TextBox 54"/>
          <p:cNvSpPr txBox="1"/>
          <p:nvPr/>
        </p:nvSpPr>
        <p:spPr>
          <a:xfrm>
            <a:off x="4446520" y="5553990"/>
            <a:ext cx="983137" cy="246221"/>
          </a:xfrm>
          <a:prstGeom prst="rect">
            <a:avLst/>
          </a:prstGeom>
          <a:noFill/>
          <a:ln w="57150" cmpd="sng">
            <a:noFill/>
          </a:ln>
        </p:spPr>
        <p:txBody>
          <a:bodyPr wrap="square" rtlCol="0">
            <a:spAutoFit/>
          </a:bodyPr>
          <a:lstStyle/>
          <a:p>
            <a:pPr algn="ctr" rtl="0"/>
            <a:r>
              <a:rPr lang="en-US" sz="1000" kern="1200" dirty="0" smtClean="0">
                <a:latin typeface="Verdana"/>
                <a:cs typeface="Verdana"/>
              </a:rPr>
              <a:t>Algebra I</a:t>
            </a:r>
            <a:r>
              <a:rPr lang="en-US" sz="1000" kern="1200" baseline="30000" dirty="0" smtClean="0">
                <a:latin typeface="Verdana"/>
                <a:cs typeface="Verdana"/>
              </a:rPr>
              <a:t>2</a:t>
            </a:r>
            <a:endParaRPr lang="en-US" sz="1000" kern="1200" dirty="0" smtClean="0">
              <a:latin typeface="Verdana"/>
              <a:cs typeface="Verdana"/>
            </a:endParaRPr>
          </a:p>
        </p:txBody>
      </p:sp>
      <p:sp>
        <p:nvSpPr>
          <p:cNvPr id="56" name="TextBox 55"/>
          <p:cNvSpPr txBox="1"/>
          <p:nvPr/>
        </p:nvSpPr>
        <p:spPr>
          <a:xfrm>
            <a:off x="1840821" y="3349300"/>
            <a:ext cx="605910"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55%</a:t>
            </a:r>
          </a:p>
        </p:txBody>
      </p:sp>
      <p:sp>
        <p:nvSpPr>
          <p:cNvPr id="57" name="TextBox 56"/>
          <p:cNvSpPr txBox="1"/>
          <p:nvPr/>
        </p:nvSpPr>
        <p:spPr>
          <a:xfrm>
            <a:off x="2528296" y="4082573"/>
            <a:ext cx="629214"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36%</a:t>
            </a:r>
          </a:p>
        </p:txBody>
      </p:sp>
      <p:sp>
        <p:nvSpPr>
          <p:cNvPr id="58" name="TextBox 57"/>
          <p:cNvSpPr txBox="1"/>
          <p:nvPr/>
        </p:nvSpPr>
        <p:spPr>
          <a:xfrm>
            <a:off x="3250726" y="4240397"/>
            <a:ext cx="594259"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32%</a:t>
            </a:r>
          </a:p>
        </p:txBody>
      </p:sp>
      <p:sp>
        <p:nvSpPr>
          <p:cNvPr id="59" name="TextBox 58"/>
          <p:cNvSpPr txBox="1"/>
          <p:nvPr/>
        </p:nvSpPr>
        <p:spPr>
          <a:xfrm>
            <a:off x="3969759" y="4125835"/>
            <a:ext cx="574354"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35%</a:t>
            </a:r>
          </a:p>
        </p:txBody>
      </p:sp>
      <p:sp>
        <p:nvSpPr>
          <p:cNvPr id="60" name="TextBox 59"/>
          <p:cNvSpPr txBox="1"/>
          <p:nvPr/>
        </p:nvSpPr>
        <p:spPr>
          <a:xfrm>
            <a:off x="4637329" y="4228897"/>
            <a:ext cx="617563"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32%</a:t>
            </a:r>
          </a:p>
        </p:txBody>
      </p:sp>
      <p:sp>
        <p:nvSpPr>
          <p:cNvPr id="61" name="TextBox 60"/>
          <p:cNvSpPr txBox="1"/>
          <p:nvPr/>
        </p:nvSpPr>
        <p:spPr>
          <a:xfrm>
            <a:off x="5324804" y="4952484"/>
            <a:ext cx="660914"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14%</a:t>
            </a:r>
          </a:p>
        </p:txBody>
      </p:sp>
      <p:sp>
        <p:nvSpPr>
          <p:cNvPr id="62" name="TextBox 61"/>
          <p:cNvSpPr txBox="1"/>
          <p:nvPr/>
        </p:nvSpPr>
        <p:spPr>
          <a:xfrm>
            <a:off x="6079537" y="2245033"/>
            <a:ext cx="561636"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83%</a:t>
            </a:r>
          </a:p>
        </p:txBody>
      </p:sp>
      <p:sp>
        <p:nvSpPr>
          <p:cNvPr id="63" name="TextBox 62"/>
          <p:cNvSpPr txBox="1"/>
          <p:nvPr/>
        </p:nvSpPr>
        <p:spPr>
          <a:xfrm>
            <a:off x="1033025" y="2297194"/>
            <a:ext cx="807796" cy="738664"/>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82%</a:t>
            </a:r>
          </a:p>
          <a:p>
            <a:pPr algn="ctr" rtl="0"/>
            <a:r>
              <a:rPr lang="en-US" sz="800" i="1" kern="1200" dirty="0" smtClean="0">
                <a:solidFill>
                  <a:srgbClr val="FFFFFF"/>
                </a:solidFill>
                <a:latin typeface="Verdana"/>
                <a:cs typeface="Verdana"/>
              </a:rPr>
              <a:t>(76% of eligible low income students)</a:t>
            </a:r>
          </a:p>
        </p:txBody>
      </p:sp>
      <p:sp>
        <p:nvSpPr>
          <p:cNvPr id="64" name="TextBox 63"/>
          <p:cNvSpPr txBox="1"/>
          <p:nvPr/>
        </p:nvSpPr>
        <p:spPr>
          <a:xfrm>
            <a:off x="6781814" y="3139723"/>
            <a:ext cx="561636"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62%</a:t>
            </a:r>
          </a:p>
        </p:txBody>
      </p:sp>
      <p:sp>
        <p:nvSpPr>
          <p:cNvPr id="65" name="TextBox 64"/>
          <p:cNvSpPr txBox="1"/>
          <p:nvPr/>
        </p:nvSpPr>
        <p:spPr>
          <a:xfrm>
            <a:off x="7493252" y="3690091"/>
            <a:ext cx="561636"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48%</a:t>
            </a:r>
          </a:p>
        </p:txBody>
      </p:sp>
      <p:sp>
        <p:nvSpPr>
          <p:cNvPr id="66" name="TextBox 65"/>
          <p:cNvSpPr txBox="1"/>
          <p:nvPr/>
        </p:nvSpPr>
        <p:spPr>
          <a:xfrm>
            <a:off x="8195583" y="4373510"/>
            <a:ext cx="561636"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30%</a:t>
            </a:r>
          </a:p>
        </p:txBody>
      </p:sp>
      <p:sp>
        <p:nvSpPr>
          <p:cNvPr id="67" name="TextBox 66"/>
          <p:cNvSpPr txBox="1"/>
          <p:nvPr/>
        </p:nvSpPr>
        <p:spPr>
          <a:xfrm>
            <a:off x="5149061" y="5539600"/>
            <a:ext cx="983137" cy="400110"/>
          </a:xfrm>
          <a:prstGeom prst="rect">
            <a:avLst/>
          </a:prstGeom>
          <a:noFill/>
          <a:ln w="57150" cmpd="sng">
            <a:noFill/>
          </a:ln>
        </p:spPr>
        <p:txBody>
          <a:bodyPr wrap="square" rtlCol="0">
            <a:spAutoFit/>
          </a:bodyPr>
          <a:lstStyle/>
          <a:p>
            <a:pPr algn="ctr" rtl="0"/>
            <a:r>
              <a:rPr lang="en-US" sz="1000" kern="1200" dirty="0" smtClean="0">
                <a:latin typeface="Verdana"/>
                <a:cs typeface="Verdana"/>
              </a:rPr>
              <a:t>College Ready</a:t>
            </a:r>
            <a:r>
              <a:rPr lang="en-US" sz="1000" kern="1200" baseline="30000" dirty="0" smtClean="0">
                <a:latin typeface="Verdana"/>
                <a:cs typeface="Verdana"/>
              </a:rPr>
              <a:t>3</a:t>
            </a:r>
            <a:endParaRPr lang="en-US" sz="1000" kern="1200" dirty="0" smtClean="0">
              <a:latin typeface="Verdana"/>
              <a:cs typeface="Verdana"/>
            </a:endParaRPr>
          </a:p>
        </p:txBody>
      </p:sp>
      <p:sp>
        <p:nvSpPr>
          <p:cNvPr id="68" name="TextBox 67"/>
          <p:cNvSpPr txBox="1"/>
          <p:nvPr/>
        </p:nvSpPr>
        <p:spPr>
          <a:xfrm>
            <a:off x="5997478" y="5539600"/>
            <a:ext cx="714250" cy="400110"/>
          </a:xfrm>
          <a:prstGeom prst="rect">
            <a:avLst/>
          </a:prstGeom>
          <a:noFill/>
          <a:ln w="57150" cmpd="sng">
            <a:noFill/>
          </a:ln>
        </p:spPr>
        <p:txBody>
          <a:bodyPr wrap="square" rtlCol="0">
            <a:spAutoFit/>
          </a:bodyPr>
          <a:lstStyle/>
          <a:p>
            <a:pPr algn="ctr" rtl="0"/>
            <a:r>
              <a:rPr lang="en-US" sz="1000" kern="1200" dirty="0" smtClean="0">
                <a:latin typeface="Verdana"/>
                <a:cs typeface="Verdana"/>
              </a:rPr>
              <a:t>HS Grad %</a:t>
            </a:r>
            <a:r>
              <a:rPr lang="en-US" sz="1000" kern="1200" baseline="30000" dirty="0" smtClean="0">
                <a:latin typeface="Verdana"/>
                <a:cs typeface="Verdana"/>
              </a:rPr>
              <a:t>4</a:t>
            </a:r>
            <a:endParaRPr lang="en-US" sz="1000" kern="1200" dirty="0" smtClean="0">
              <a:latin typeface="Verdana"/>
              <a:cs typeface="Verdana"/>
            </a:endParaRPr>
          </a:p>
        </p:txBody>
      </p:sp>
      <p:sp>
        <p:nvSpPr>
          <p:cNvPr id="69" name="TextBox 68"/>
          <p:cNvSpPr txBox="1"/>
          <p:nvPr/>
        </p:nvSpPr>
        <p:spPr>
          <a:xfrm>
            <a:off x="6629414" y="5539600"/>
            <a:ext cx="714250" cy="553998"/>
          </a:xfrm>
          <a:prstGeom prst="rect">
            <a:avLst/>
          </a:prstGeom>
          <a:noFill/>
          <a:ln w="57150" cmpd="sng">
            <a:noFill/>
          </a:ln>
        </p:spPr>
        <p:txBody>
          <a:bodyPr wrap="square" rtlCol="0">
            <a:spAutoFit/>
          </a:bodyPr>
          <a:lstStyle/>
          <a:p>
            <a:pPr algn="ctr" rtl="0"/>
            <a:r>
              <a:rPr lang="en-US" sz="1000" kern="1200" dirty="0" smtClean="0">
                <a:latin typeface="Verdana"/>
                <a:cs typeface="Verdana"/>
              </a:rPr>
              <a:t>College Enroll-ment</a:t>
            </a:r>
            <a:r>
              <a:rPr lang="en-US" sz="1000" kern="1200" baseline="30000" dirty="0" smtClean="0">
                <a:latin typeface="Verdana"/>
                <a:cs typeface="Verdana"/>
              </a:rPr>
              <a:t>5</a:t>
            </a:r>
            <a:endParaRPr lang="en-US" sz="1000" kern="1200" dirty="0">
              <a:latin typeface="Verdana"/>
              <a:cs typeface="Verdana"/>
            </a:endParaRPr>
          </a:p>
        </p:txBody>
      </p:sp>
      <p:sp>
        <p:nvSpPr>
          <p:cNvPr id="70" name="TextBox 69"/>
          <p:cNvSpPr txBox="1"/>
          <p:nvPr/>
        </p:nvSpPr>
        <p:spPr>
          <a:xfrm>
            <a:off x="7299667" y="5539600"/>
            <a:ext cx="931549" cy="553998"/>
          </a:xfrm>
          <a:prstGeom prst="rect">
            <a:avLst/>
          </a:prstGeom>
          <a:noFill/>
          <a:ln w="57150" cmpd="sng">
            <a:noFill/>
          </a:ln>
        </p:spPr>
        <p:txBody>
          <a:bodyPr wrap="square" rtlCol="0">
            <a:spAutoFit/>
          </a:bodyPr>
          <a:lstStyle/>
          <a:p>
            <a:pPr algn="ctr" rtl="0"/>
            <a:r>
              <a:rPr lang="en-US" sz="1000" kern="1200" dirty="0" smtClean="0">
                <a:latin typeface="Verdana"/>
                <a:cs typeface="Verdana"/>
              </a:rPr>
              <a:t>College </a:t>
            </a:r>
          </a:p>
          <a:p>
            <a:pPr algn="ctr" rtl="0"/>
            <a:r>
              <a:rPr lang="en-US" sz="1000" kern="1200" dirty="0" smtClean="0">
                <a:latin typeface="Verdana"/>
                <a:cs typeface="Verdana"/>
              </a:rPr>
              <a:t>1</a:t>
            </a:r>
            <a:r>
              <a:rPr lang="en-US" sz="1000" kern="1200" baseline="30000" dirty="0" smtClean="0">
                <a:latin typeface="Verdana"/>
                <a:cs typeface="Verdana"/>
              </a:rPr>
              <a:t>st</a:t>
            </a:r>
            <a:r>
              <a:rPr lang="en-US" sz="1000" kern="1200" dirty="0" smtClean="0">
                <a:latin typeface="Verdana"/>
                <a:cs typeface="Verdana"/>
              </a:rPr>
              <a:t> </a:t>
            </a:r>
            <a:r>
              <a:rPr lang="en-US" sz="1000" kern="1200" dirty="0" err="1" smtClean="0">
                <a:latin typeface="Verdana"/>
                <a:cs typeface="Verdana"/>
              </a:rPr>
              <a:t>Yr</a:t>
            </a:r>
            <a:r>
              <a:rPr lang="en-US" sz="1000" kern="1200" dirty="0" smtClean="0">
                <a:latin typeface="Verdana"/>
                <a:cs typeface="Verdana"/>
              </a:rPr>
              <a:t> Peristence</a:t>
            </a:r>
            <a:r>
              <a:rPr lang="en-US" sz="1000" kern="1200" baseline="30000" dirty="0" smtClean="0">
                <a:latin typeface="Verdana"/>
                <a:cs typeface="Verdana"/>
              </a:rPr>
              <a:t>5</a:t>
            </a:r>
            <a:endParaRPr lang="en-US" sz="1000" kern="1200" dirty="0">
              <a:latin typeface="Verdana"/>
              <a:cs typeface="Verdana"/>
            </a:endParaRPr>
          </a:p>
        </p:txBody>
      </p:sp>
      <p:sp>
        <p:nvSpPr>
          <p:cNvPr id="71" name="TextBox 70"/>
          <p:cNvSpPr txBox="1"/>
          <p:nvPr/>
        </p:nvSpPr>
        <p:spPr>
          <a:xfrm>
            <a:off x="8005242" y="5539600"/>
            <a:ext cx="943267" cy="553998"/>
          </a:xfrm>
          <a:prstGeom prst="rect">
            <a:avLst/>
          </a:prstGeom>
          <a:noFill/>
          <a:ln w="57150" cmpd="sng">
            <a:noFill/>
          </a:ln>
        </p:spPr>
        <p:txBody>
          <a:bodyPr wrap="square" rtlCol="0">
            <a:spAutoFit/>
          </a:bodyPr>
          <a:lstStyle/>
          <a:p>
            <a:pPr algn="ctr" rtl="0"/>
            <a:r>
              <a:rPr lang="en-US" sz="1000" kern="1200" dirty="0" smtClean="0">
                <a:latin typeface="Verdana"/>
                <a:cs typeface="Verdana"/>
              </a:rPr>
              <a:t>College 6-Yr Comple-tion</a:t>
            </a:r>
            <a:r>
              <a:rPr lang="en-US" sz="1000" kern="1200" baseline="30000" dirty="0" smtClean="0">
                <a:latin typeface="Verdana"/>
                <a:cs typeface="Verdana"/>
              </a:rPr>
              <a:t>5</a:t>
            </a:r>
            <a:endParaRPr lang="en-US" sz="1000" kern="1200" dirty="0">
              <a:latin typeface="Verdana"/>
              <a:cs typeface="Verdana"/>
            </a:endParaRPr>
          </a:p>
        </p:txBody>
      </p:sp>
      <p:sp>
        <p:nvSpPr>
          <p:cNvPr id="72" name="TextBox 71"/>
          <p:cNvSpPr txBox="1"/>
          <p:nvPr/>
        </p:nvSpPr>
        <p:spPr>
          <a:xfrm>
            <a:off x="3868504" y="5543222"/>
            <a:ext cx="792344" cy="400110"/>
          </a:xfrm>
          <a:prstGeom prst="rect">
            <a:avLst/>
          </a:prstGeom>
          <a:noFill/>
          <a:ln w="57150" cmpd="sng">
            <a:noFill/>
          </a:ln>
        </p:spPr>
        <p:txBody>
          <a:bodyPr wrap="square" rtlCol="0">
            <a:spAutoFit/>
          </a:bodyPr>
          <a:lstStyle/>
          <a:p>
            <a:pPr algn="ctr" rtl="0"/>
            <a:r>
              <a:rPr lang="en-US" sz="1000" kern="1200" dirty="0" smtClean="0">
                <a:latin typeface="Verdana"/>
                <a:cs typeface="Verdana"/>
              </a:rPr>
              <a:t>8</a:t>
            </a:r>
            <a:r>
              <a:rPr lang="en-US" sz="1000" kern="1200" baseline="30000" dirty="0" smtClean="0">
                <a:latin typeface="Verdana"/>
                <a:cs typeface="Verdana"/>
              </a:rPr>
              <a:t>th</a:t>
            </a:r>
            <a:r>
              <a:rPr lang="en-US" sz="1000" kern="1200" dirty="0" smtClean="0">
                <a:latin typeface="Verdana"/>
                <a:cs typeface="Verdana"/>
              </a:rPr>
              <a:t> Science</a:t>
            </a:r>
            <a:r>
              <a:rPr lang="en-US" sz="1000" kern="1200" baseline="30000" dirty="0" smtClean="0">
                <a:latin typeface="Verdana"/>
                <a:cs typeface="Verdana"/>
              </a:rPr>
              <a:t>2</a:t>
            </a:r>
            <a:endParaRPr lang="en-US" sz="1000" kern="1200" dirty="0" smtClean="0">
              <a:latin typeface="Verdana"/>
              <a:cs typeface="Verdana"/>
            </a:endParaRPr>
          </a:p>
        </p:txBody>
      </p:sp>
      <p:sp>
        <p:nvSpPr>
          <p:cNvPr id="73" name="TextBox 72"/>
          <p:cNvSpPr txBox="1"/>
          <p:nvPr/>
        </p:nvSpPr>
        <p:spPr>
          <a:xfrm>
            <a:off x="1807986" y="5553990"/>
            <a:ext cx="638745" cy="400110"/>
          </a:xfrm>
          <a:prstGeom prst="rect">
            <a:avLst/>
          </a:prstGeom>
          <a:noFill/>
          <a:ln w="57150" cmpd="sng">
            <a:noFill/>
          </a:ln>
        </p:spPr>
        <p:txBody>
          <a:bodyPr wrap="square" rtlCol="0">
            <a:spAutoFit/>
          </a:bodyPr>
          <a:lstStyle/>
          <a:p>
            <a:pPr algn="ctr" rtl="0"/>
            <a:r>
              <a:rPr lang="en-US" sz="1000" kern="1200" dirty="0" smtClean="0">
                <a:latin typeface="Verdana"/>
                <a:cs typeface="Verdana"/>
              </a:rPr>
              <a:t>Kinder Ready</a:t>
            </a:r>
            <a:r>
              <a:rPr lang="en-US" sz="1000" kern="1200" baseline="30000" dirty="0" smtClean="0">
                <a:latin typeface="Verdana"/>
                <a:cs typeface="Verdana"/>
              </a:rPr>
              <a:t>1</a:t>
            </a:r>
            <a:endParaRPr lang="en-US" sz="1000" kern="1200" dirty="0" smtClean="0">
              <a:latin typeface="Verdana"/>
              <a:cs typeface="Verdana"/>
            </a:endParaRPr>
          </a:p>
        </p:txBody>
      </p:sp>
      <p:sp>
        <p:nvSpPr>
          <p:cNvPr id="74" name="TextBox 73"/>
          <p:cNvSpPr txBox="1"/>
          <p:nvPr/>
        </p:nvSpPr>
        <p:spPr>
          <a:xfrm>
            <a:off x="2435343" y="5553990"/>
            <a:ext cx="803624" cy="400110"/>
          </a:xfrm>
          <a:prstGeom prst="rect">
            <a:avLst/>
          </a:prstGeom>
          <a:noFill/>
          <a:ln w="57150" cmpd="sng">
            <a:noFill/>
          </a:ln>
        </p:spPr>
        <p:txBody>
          <a:bodyPr wrap="square" rtlCol="0">
            <a:spAutoFit/>
          </a:bodyPr>
          <a:lstStyle/>
          <a:p>
            <a:pPr algn="ctr" rtl="0"/>
            <a:r>
              <a:rPr lang="en-US" sz="1000" kern="1200" dirty="0" smtClean="0">
                <a:latin typeface="Verdana"/>
                <a:cs typeface="Verdana"/>
              </a:rPr>
              <a:t>3</a:t>
            </a:r>
            <a:r>
              <a:rPr lang="en-US" sz="1000" kern="1200" baseline="30000" dirty="0" smtClean="0">
                <a:latin typeface="Verdana"/>
                <a:cs typeface="Verdana"/>
              </a:rPr>
              <a:t>rd</a:t>
            </a:r>
            <a:r>
              <a:rPr lang="en-US" sz="1000" kern="1200" dirty="0" smtClean="0">
                <a:latin typeface="Verdana"/>
                <a:cs typeface="Verdana"/>
              </a:rPr>
              <a:t> Reading</a:t>
            </a:r>
            <a:r>
              <a:rPr lang="en-US" sz="1000" kern="1200" baseline="30000" dirty="0" smtClean="0">
                <a:latin typeface="Verdana"/>
                <a:cs typeface="Verdana"/>
              </a:rPr>
              <a:t>2</a:t>
            </a:r>
            <a:endParaRPr lang="en-US" sz="1000" kern="1200" dirty="0" smtClean="0">
              <a:latin typeface="Verdana"/>
              <a:cs typeface="Verdana"/>
            </a:endParaRPr>
          </a:p>
        </p:txBody>
      </p:sp>
      <p:sp>
        <p:nvSpPr>
          <p:cNvPr id="75" name="TextBox 74"/>
          <p:cNvSpPr txBox="1"/>
          <p:nvPr/>
        </p:nvSpPr>
        <p:spPr>
          <a:xfrm>
            <a:off x="1010362" y="5553990"/>
            <a:ext cx="797625" cy="553998"/>
          </a:xfrm>
          <a:prstGeom prst="rect">
            <a:avLst/>
          </a:prstGeom>
          <a:noFill/>
          <a:ln w="57150" cmpd="sng">
            <a:noFill/>
          </a:ln>
        </p:spPr>
        <p:txBody>
          <a:bodyPr wrap="square" rtlCol="0">
            <a:spAutoFit/>
          </a:bodyPr>
          <a:lstStyle/>
          <a:p>
            <a:pPr algn="ctr" rtl="0"/>
            <a:r>
              <a:rPr lang="en-US" sz="1000" kern="1200" dirty="0" smtClean="0">
                <a:latin typeface="Verdana"/>
                <a:cs typeface="Verdana"/>
              </a:rPr>
              <a:t>Pre-K4 Students Enrolled</a:t>
            </a:r>
            <a:r>
              <a:rPr lang="en-US" sz="1000" kern="1200" baseline="30000" dirty="0">
                <a:latin typeface="Verdana"/>
                <a:cs typeface="Verdana"/>
              </a:rPr>
              <a:t>1</a:t>
            </a:r>
            <a:endParaRPr lang="en-US" sz="1000" kern="1200" dirty="0" smtClean="0">
              <a:latin typeface="Verdana"/>
              <a:cs typeface="Verdana"/>
            </a:endParaRPr>
          </a:p>
        </p:txBody>
      </p:sp>
      <p:sp>
        <p:nvSpPr>
          <p:cNvPr id="76" name="Footer Placeholder 2"/>
          <p:cNvSpPr txBox="1">
            <a:spLocks/>
          </p:cNvSpPr>
          <p:nvPr/>
        </p:nvSpPr>
        <p:spPr>
          <a:xfrm>
            <a:off x="1340727" y="6467475"/>
            <a:ext cx="7416491" cy="365125"/>
          </a:xfrm>
          <a:prstGeom prst="rect">
            <a:avLst/>
          </a:prstGeom>
        </p:spPr>
        <p:txBody>
          <a:bodyPr vert="horz" lIns="45720" tIns="0" rIns="0" bIns="0" rtlCol="0" anchor="ctr">
            <a:normAutofit fontScale="85000" lnSpcReduction="10000"/>
          </a:bodyP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 dirty="0" smtClean="0">
                <a:solidFill>
                  <a:srgbClr val="FFFFFF">
                    <a:lumMod val="50000"/>
                  </a:srgbClr>
                </a:solidFill>
                <a:latin typeface="Verdana"/>
                <a:cs typeface="Verdana"/>
              </a:rPr>
              <a:t>1)Texas Education Agency (TAPR) and Commit! Partner Districts (districts providing Kindergarten Readiness data include: Cedar Hill ISD, Coppell ISD, Dallas ISD, </a:t>
            </a:r>
            <a:r>
              <a:rPr lang="en-US" sz="600" dirty="0" err="1" smtClean="0">
                <a:solidFill>
                  <a:srgbClr val="FFFFFF">
                    <a:lumMod val="50000"/>
                  </a:srgbClr>
                </a:solidFill>
                <a:latin typeface="Verdana"/>
                <a:cs typeface="Verdana"/>
              </a:rPr>
              <a:t>DeSoto</a:t>
            </a:r>
            <a:r>
              <a:rPr lang="en-US" sz="600" dirty="0" smtClean="0">
                <a:solidFill>
                  <a:srgbClr val="FFFFFF">
                    <a:lumMod val="50000"/>
                  </a:srgbClr>
                </a:solidFill>
                <a:latin typeface="Verdana"/>
                <a:cs typeface="Verdana"/>
              </a:rPr>
              <a:t> ISD, Grand Prairie ISD, Highland Park ISD, Irving ISD, Mesquite ISD, Richardson ISD, and Uplift Ed). 2) Achievement levels represent percentage of students achieving Postsecondary Readiness standard (3rd thru Algebra 1) on 2014 STAAR exams. 3) Source:  Texas Education Agency (TAPR).   Per TEA, SAT/ACT college readiness equivalent to 1100 on SAT Reading/Math subject tests or 24 on ACT. Minimum 100 graduates. 4) TEA: Federal Graduation Rate calculation from accountability standards. 5) Postsecondary data: National Student Clearinghouse from Commit! Partner Districts (districts providing PSE data include – Coppell ISD, Dallas ISD, </a:t>
            </a:r>
            <a:r>
              <a:rPr lang="en-US" sz="600" dirty="0" err="1" smtClean="0">
                <a:solidFill>
                  <a:srgbClr val="FFFFFF">
                    <a:lumMod val="50000"/>
                  </a:srgbClr>
                </a:solidFill>
                <a:latin typeface="Verdana"/>
                <a:cs typeface="Verdana"/>
              </a:rPr>
              <a:t>DeSoto</a:t>
            </a:r>
            <a:r>
              <a:rPr lang="en-US" sz="600" dirty="0" smtClean="0">
                <a:solidFill>
                  <a:srgbClr val="FFFFFF">
                    <a:lumMod val="50000"/>
                  </a:srgbClr>
                </a:solidFill>
                <a:latin typeface="Verdana"/>
                <a:cs typeface="Verdana"/>
              </a:rPr>
              <a:t> ISD, Grand Prairie ISD, Highland Park ISD, Irving ISD, Mesquite ISD, Richardson ISD, and Uplift Ed.</a:t>
            </a:r>
          </a:p>
          <a:p>
            <a:endParaRPr lang="en-US" sz="600" dirty="0">
              <a:solidFill>
                <a:srgbClr val="FFFFFF">
                  <a:lumMod val="50000"/>
                </a:srgbClr>
              </a:solidFill>
              <a:latin typeface="Verdana"/>
              <a:cs typeface="Verdana"/>
            </a:endParaRPr>
          </a:p>
        </p:txBody>
      </p:sp>
      <p:sp>
        <p:nvSpPr>
          <p:cNvPr id="11" name="TextBox 10"/>
          <p:cNvSpPr txBox="1"/>
          <p:nvPr/>
        </p:nvSpPr>
        <p:spPr>
          <a:xfrm>
            <a:off x="3502530" y="1537368"/>
            <a:ext cx="2847971" cy="276999"/>
          </a:xfrm>
          <a:prstGeom prst="rect">
            <a:avLst/>
          </a:prstGeom>
          <a:noFill/>
        </p:spPr>
        <p:txBody>
          <a:bodyPr wrap="square" rtlCol="0">
            <a:spAutoFit/>
          </a:bodyPr>
          <a:lstStyle/>
          <a:p>
            <a:pPr algn="ctr" rtl="0"/>
            <a:r>
              <a:rPr lang="en-US" sz="1200" b="1" kern="1200" dirty="0" smtClean="0">
                <a:latin typeface="Verdana"/>
                <a:cs typeface="Verdana"/>
              </a:rPr>
              <a:t>Dallas County achievement</a:t>
            </a:r>
          </a:p>
        </p:txBody>
      </p:sp>
    </p:spTree>
    <p:extLst>
      <p:ext uri="{BB962C8B-B14F-4D97-AF65-F5344CB8AC3E}">
        <p14:creationId xmlns:p14="http://schemas.microsoft.com/office/powerpoint/2010/main" val="269524903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Opportunities in the Pipeline</a:t>
            </a:r>
            <a:endParaRPr lang="en-US" sz="2800" dirty="0"/>
          </a:p>
        </p:txBody>
      </p:sp>
      <p:graphicFrame>
        <p:nvGraphicFramePr>
          <p:cNvPr id="53" name="Chart 52"/>
          <p:cNvGraphicFramePr/>
          <p:nvPr>
            <p:extLst>
              <p:ext uri="{D42A27DB-BD31-4B8C-83A1-F6EECF244321}">
                <p14:modId xmlns:p14="http://schemas.microsoft.com/office/powerpoint/2010/main" val="3050492339"/>
              </p:ext>
            </p:extLst>
          </p:nvPr>
        </p:nvGraphicFramePr>
        <p:xfrm>
          <a:off x="-732666" y="545577"/>
          <a:ext cx="9561515" cy="5493381"/>
        </p:xfrm>
        <a:graphic>
          <a:graphicData uri="http://schemas.openxmlformats.org/drawingml/2006/chart">
            <c:chart xmlns:c="http://schemas.openxmlformats.org/drawingml/2006/chart" xmlns:r="http://schemas.openxmlformats.org/officeDocument/2006/relationships" r:id="rId3"/>
          </a:graphicData>
        </a:graphic>
      </p:graphicFrame>
      <p:sp>
        <p:nvSpPr>
          <p:cNvPr id="54" name="TextBox 53"/>
          <p:cNvSpPr txBox="1"/>
          <p:nvPr/>
        </p:nvSpPr>
        <p:spPr>
          <a:xfrm>
            <a:off x="3056009" y="5553990"/>
            <a:ext cx="983137" cy="246221"/>
          </a:xfrm>
          <a:prstGeom prst="rect">
            <a:avLst/>
          </a:prstGeom>
          <a:noFill/>
          <a:ln w="57150" cmpd="sng">
            <a:noFill/>
          </a:ln>
        </p:spPr>
        <p:txBody>
          <a:bodyPr wrap="square" rtlCol="0">
            <a:spAutoFit/>
          </a:bodyPr>
          <a:lstStyle/>
          <a:p>
            <a:pPr algn="ctr" rtl="0"/>
            <a:r>
              <a:rPr lang="en-US" sz="1000" kern="1200" dirty="0" smtClean="0">
                <a:latin typeface="Verdana"/>
                <a:cs typeface="Verdana"/>
              </a:rPr>
              <a:t>4</a:t>
            </a:r>
            <a:r>
              <a:rPr lang="en-US" sz="1000" kern="1200" baseline="30000" dirty="0" smtClean="0">
                <a:latin typeface="Verdana"/>
                <a:cs typeface="Verdana"/>
              </a:rPr>
              <a:t>th</a:t>
            </a:r>
            <a:r>
              <a:rPr lang="en-US" sz="1000" kern="1200" dirty="0" smtClean="0">
                <a:latin typeface="Verdana"/>
                <a:cs typeface="Verdana"/>
              </a:rPr>
              <a:t> Math</a:t>
            </a:r>
            <a:r>
              <a:rPr lang="en-US" sz="1000" kern="1200" baseline="30000" dirty="0" smtClean="0">
                <a:latin typeface="Verdana"/>
                <a:cs typeface="Verdana"/>
              </a:rPr>
              <a:t>2</a:t>
            </a:r>
            <a:endParaRPr lang="en-US" sz="1000" kern="1200" dirty="0" smtClean="0">
              <a:latin typeface="Verdana"/>
              <a:cs typeface="Verdana"/>
            </a:endParaRPr>
          </a:p>
        </p:txBody>
      </p:sp>
      <p:sp>
        <p:nvSpPr>
          <p:cNvPr id="55" name="TextBox 54"/>
          <p:cNvSpPr txBox="1"/>
          <p:nvPr/>
        </p:nvSpPr>
        <p:spPr>
          <a:xfrm>
            <a:off x="4446520" y="5553990"/>
            <a:ext cx="983137" cy="246221"/>
          </a:xfrm>
          <a:prstGeom prst="rect">
            <a:avLst/>
          </a:prstGeom>
          <a:noFill/>
          <a:ln w="57150" cmpd="sng">
            <a:noFill/>
          </a:ln>
        </p:spPr>
        <p:txBody>
          <a:bodyPr wrap="square" rtlCol="0">
            <a:spAutoFit/>
          </a:bodyPr>
          <a:lstStyle/>
          <a:p>
            <a:pPr algn="ctr" rtl="0"/>
            <a:r>
              <a:rPr lang="en-US" sz="1000" kern="1200" dirty="0" smtClean="0">
                <a:latin typeface="Verdana"/>
                <a:cs typeface="Verdana"/>
              </a:rPr>
              <a:t>Algebra I</a:t>
            </a:r>
            <a:r>
              <a:rPr lang="en-US" sz="1000" kern="1200" baseline="30000" dirty="0" smtClean="0">
                <a:latin typeface="Verdana"/>
                <a:cs typeface="Verdana"/>
              </a:rPr>
              <a:t>2</a:t>
            </a:r>
            <a:endParaRPr lang="en-US" sz="1000" kern="1200" dirty="0" smtClean="0">
              <a:latin typeface="Verdana"/>
              <a:cs typeface="Verdana"/>
            </a:endParaRPr>
          </a:p>
        </p:txBody>
      </p:sp>
      <p:sp>
        <p:nvSpPr>
          <p:cNvPr id="56" name="TextBox 55"/>
          <p:cNvSpPr txBox="1"/>
          <p:nvPr/>
        </p:nvSpPr>
        <p:spPr>
          <a:xfrm>
            <a:off x="1840821" y="3349300"/>
            <a:ext cx="605910"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55%</a:t>
            </a:r>
          </a:p>
        </p:txBody>
      </p:sp>
      <p:sp>
        <p:nvSpPr>
          <p:cNvPr id="57" name="TextBox 56"/>
          <p:cNvSpPr txBox="1"/>
          <p:nvPr/>
        </p:nvSpPr>
        <p:spPr>
          <a:xfrm>
            <a:off x="2528296" y="4082573"/>
            <a:ext cx="629214"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36%</a:t>
            </a:r>
          </a:p>
        </p:txBody>
      </p:sp>
      <p:sp>
        <p:nvSpPr>
          <p:cNvPr id="58" name="TextBox 57"/>
          <p:cNvSpPr txBox="1"/>
          <p:nvPr/>
        </p:nvSpPr>
        <p:spPr>
          <a:xfrm>
            <a:off x="3250726" y="4240397"/>
            <a:ext cx="594259"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32%</a:t>
            </a:r>
          </a:p>
        </p:txBody>
      </p:sp>
      <p:sp>
        <p:nvSpPr>
          <p:cNvPr id="59" name="TextBox 58"/>
          <p:cNvSpPr txBox="1"/>
          <p:nvPr/>
        </p:nvSpPr>
        <p:spPr>
          <a:xfrm>
            <a:off x="3969759" y="4125835"/>
            <a:ext cx="574354"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35%</a:t>
            </a:r>
          </a:p>
        </p:txBody>
      </p:sp>
      <p:sp>
        <p:nvSpPr>
          <p:cNvPr id="60" name="TextBox 59"/>
          <p:cNvSpPr txBox="1"/>
          <p:nvPr/>
        </p:nvSpPr>
        <p:spPr>
          <a:xfrm>
            <a:off x="4637329" y="4228897"/>
            <a:ext cx="617563"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32%</a:t>
            </a:r>
          </a:p>
        </p:txBody>
      </p:sp>
      <p:sp>
        <p:nvSpPr>
          <p:cNvPr id="61" name="TextBox 60"/>
          <p:cNvSpPr txBox="1"/>
          <p:nvPr/>
        </p:nvSpPr>
        <p:spPr>
          <a:xfrm>
            <a:off x="5324804" y="4952484"/>
            <a:ext cx="660914"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14%</a:t>
            </a:r>
          </a:p>
        </p:txBody>
      </p:sp>
      <p:sp>
        <p:nvSpPr>
          <p:cNvPr id="62" name="TextBox 61"/>
          <p:cNvSpPr txBox="1"/>
          <p:nvPr/>
        </p:nvSpPr>
        <p:spPr>
          <a:xfrm>
            <a:off x="6079537" y="2245033"/>
            <a:ext cx="561636"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83%</a:t>
            </a:r>
          </a:p>
        </p:txBody>
      </p:sp>
      <p:sp>
        <p:nvSpPr>
          <p:cNvPr id="63" name="TextBox 62"/>
          <p:cNvSpPr txBox="1"/>
          <p:nvPr/>
        </p:nvSpPr>
        <p:spPr>
          <a:xfrm>
            <a:off x="1033025" y="2297194"/>
            <a:ext cx="807796" cy="738664"/>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82%</a:t>
            </a:r>
          </a:p>
          <a:p>
            <a:pPr algn="ctr" rtl="0"/>
            <a:r>
              <a:rPr lang="en-US" sz="800" i="1" kern="1200" dirty="0" smtClean="0">
                <a:solidFill>
                  <a:srgbClr val="FFFFFF"/>
                </a:solidFill>
                <a:latin typeface="Verdana"/>
                <a:cs typeface="Verdana"/>
              </a:rPr>
              <a:t>(76% of eligible low income students)</a:t>
            </a:r>
          </a:p>
        </p:txBody>
      </p:sp>
      <p:sp>
        <p:nvSpPr>
          <p:cNvPr id="64" name="TextBox 63"/>
          <p:cNvSpPr txBox="1"/>
          <p:nvPr/>
        </p:nvSpPr>
        <p:spPr>
          <a:xfrm>
            <a:off x="6781814" y="3139723"/>
            <a:ext cx="561636"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62%</a:t>
            </a:r>
          </a:p>
        </p:txBody>
      </p:sp>
      <p:sp>
        <p:nvSpPr>
          <p:cNvPr id="65" name="TextBox 64"/>
          <p:cNvSpPr txBox="1"/>
          <p:nvPr/>
        </p:nvSpPr>
        <p:spPr>
          <a:xfrm>
            <a:off x="7493252" y="3690091"/>
            <a:ext cx="561636"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48%</a:t>
            </a:r>
          </a:p>
        </p:txBody>
      </p:sp>
      <p:sp>
        <p:nvSpPr>
          <p:cNvPr id="66" name="TextBox 65"/>
          <p:cNvSpPr txBox="1"/>
          <p:nvPr/>
        </p:nvSpPr>
        <p:spPr>
          <a:xfrm>
            <a:off x="8195583" y="4373510"/>
            <a:ext cx="561636"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30%</a:t>
            </a:r>
          </a:p>
        </p:txBody>
      </p:sp>
      <p:sp>
        <p:nvSpPr>
          <p:cNvPr id="67" name="TextBox 66"/>
          <p:cNvSpPr txBox="1"/>
          <p:nvPr/>
        </p:nvSpPr>
        <p:spPr>
          <a:xfrm>
            <a:off x="5149061" y="5539600"/>
            <a:ext cx="983137" cy="400110"/>
          </a:xfrm>
          <a:prstGeom prst="rect">
            <a:avLst/>
          </a:prstGeom>
          <a:noFill/>
          <a:ln w="57150" cmpd="sng">
            <a:noFill/>
          </a:ln>
        </p:spPr>
        <p:txBody>
          <a:bodyPr wrap="square" rtlCol="0">
            <a:spAutoFit/>
          </a:bodyPr>
          <a:lstStyle/>
          <a:p>
            <a:pPr algn="ctr" rtl="0"/>
            <a:r>
              <a:rPr lang="en-US" sz="1000" kern="1200" dirty="0" smtClean="0">
                <a:latin typeface="Verdana"/>
                <a:cs typeface="Verdana"/>
              </a:rPr>
              <a:t>College Ready</a:t>
            </a:r>
            <a:r>
              <a:rPr lang="en-US" sz="1000" kern="1200" baseline="30000" dirty="0" smtClean="0">
                <a:latin typeface="Verdana"/>
                <a:cs typeface="Verdana"/>
              </a:rPr>
              <a:t>3</a:t>
            </a:r>
            <a:endParaRPr lang="en-US" sz="1000" kern="1200" dirty="0" smtClean="0">
              <a:latin typeface="Verdana"/>
              <a:cs typeface="Verdana"/>
            </a:endParaRPr>
          </a:p>
        </p:txBody>
      </p:sp>
      <p:sp>
        <p:nvSpPr>
          <p:cNvPr id="68" name="TextBox 67"/>
          <p:cNvSpPr txBox="1"/>
          <p:nvPr/>
        </p:nvSpPr>
        <p:spPr>
          <a:xfrm>
            <a:off x="5997478" y="5539600"/>
            <a:ext cx="714250" cy="400110"/>
          </a:xfrm>
          <a:prstGeom prst="rect">
            <a:avLst/>
          </a:prstGeom>
          <a:noFill/>
          <a:ln w="57150" cmpd="sng">
            <a:noFill/>
          </a:ln>
        </p:spPr>
        <p:txBody>
          <a:bodyPr wrap="square" rtlCol="0">
            <a:spAutoFit/>
          </a:bodyPr>
          <a:lstStyle/>
          <a:p>
            <a:pPr algn="ctr" rtl="0"/>
            <a:r>
              <a:rPr lang="en-US" sz="1000" kern="1200" dirty="0" smtClean="0">
                <a:latin typeface="Verdana"/>
                <a:cs typeface="Verdana"/>
              </a:rPr>
              <a:t>HS Grad %</a:t>
            </a:r>
            <a:r>
              <a:rPr lang="en-US" sz="1000" kern="1200" baseline="30000" dirty="0" smtClean="0">
                <a:latin typeface="Verdana"/>
                <a:cs typeface="Verdana"/>
              </a:rPr>
              <a:t>4</a:t>
            </a:r>
            <a:endParaRPr lang="en-US" sz="1000" kern="1200" dirty="0" smtClean="0">
              <a:latin typeface="Verdana"/>
              <a:cs typeface="Verdana"/>
            </a:endParaRPr>
          </a:p>
        </p:txBody>
      </p:sp>
      <p:sp>
        <p:nvSpPr>
          <p:cNvPr id="69" name="TextBox 68"/>
          <p:cNvSpPr txBox="1"/>
          <p:nvPr/>
        </p:nvSpPr>
        <p:spPr>
          <a:xfrm>
            <a:off x="6629414" y="5539600"/>
            <a:ext cx="714250" cy="553998"/>
          </a:xfrm>
          <a:prstGeom prst="rect">
            <a:avLst/>
          </a:prstGeom>
          <a:noFill/>
          <a:ln w="57150" cmpd="sng">
            <a:noFill/>
          </a:ln>
        </p:spPr>
        <p:txBody>
          <a:bodyPr wrap="square" rtlCol="0">
            <a:spAutoFit/>
          </a:bodyPr>
          <a:lstStyle/>
          <a:p>
            <a:pPr algn="ctr" rtl="0"/>
            <a:r>
              <a:rPr lang="en-US" sz="1000" kern="1200" dirty="0" smtClean="0">
                <a:latin typeface="Verdana"/>
                <a:cs typeface="Verdana"/>
              </a:rPr>
              <a:t>College Enroll-ment</a:t>
            </a:r>
            <a:r>
              <a:rPr lang="en-US" sz="1000" kern="1200" baseline="30000" dirty="0" smtClean="0">
                <a:latin typeface="Verdana"/>
                <a:cs typeface="Verdana"/>
              </a:rPr>
              <a:t>5</a:t>
            </a:r>
            <a:endParaRPr lang="en-US" sz="1000" kern="1200" dirty="0">
              <a:latin typeface="Verdana"/>
              <a:cs typeface="Verdana"/>
            </a:endParaRPr>
          </a:p>
        </p:txBody>
      </p:sp>
      <p:sp>
        <p:nvSpPr>
          <p:cNvPr id="70" name="TextBox 69"/>
          <p:cNvSpPr txBox="1"/>
          <p:nvPr/>
        </p:nvSpPr>
        <p:spPr>
          <a:xfrm>
            <a:off x="7299667" y="5539600"/>
            <a:ext cx="931549" cy="553998"/>
          </a:xfrm>
          <a:prstGeom prst="rect">
            <a:avLst/>
          </a:prstGeom>
          <a:noFill/>
          <a:ln w="57150" cmpd="sng">
            <a:noFill/>
          </a:ln>
        </p:spPr>
        <p:txBody>
          <a:bodyPr wrap="square" rtlCol="0">
            <a:spAutoFit/>
          </a:bodyPr>
          <a:lstStyle/>
          <a:p>
            <a:pPr algn="ctr" rtl="0"/>
            <a:r>
              <a:rPr lang="en-US" sz="1000" kern="1200" dirty="0" smtClean="0">
                <a:latin typeface="Verdana"/>
                <a:cs typeface="Verdana"/>
              </a:rPr>
              <a:t>College </a:t>
            </a:r>
          </a:p>
          <a:p>
            <a:pPr algn="ctr" rtl="0"/>
            <a:r>
              <a:rPr lang="en-US" sz="1000" kern="1200" dirty="0" smtClean="0">
                <a:latin typeface="Verdana"/>
                <a:cs typeface="Verdana"/>
              </a:rPr>
              <a:t>1</a:t>
            </a:r>
            <a:r>
              <a:rPr lang="en-US" sz="1000" kern="1200" baseline="30000" dirty="0" smtClean="0">
                <a:latin typeface="Verdana"/>
                <a:cs typeface="Verdana"/>
              </a:rPr>
              <a:t>st</a:t>
            </a:r>
            <a:r>
              <a:rPr lang="en-US" sz="1000" kern="1200" dirty="0" smtClean="0">
                <a:latin typeface="Verdana"/>
                <a:cs typeface="Verdana"/>
              </a:rPr>
              <a:t> </a:t>
            </a:r>
            <a:r>
              <a:rPr lang="en-US" sz="1000" kern="1200" dirty="0" err="1" smtClean="0">
                <a:latin typeface="Verdana"/>
                <a:cs typeface="Verdana"/>
              </a:rPr>
              <a:t>Yr</a:t>
            </a:r>
            <a:r>
              <a:rPr lang="en-US" sz="1000" kern="1200" dirty="0" smtClean="0">
                <a:latin typeface="Verdana"/>
                <a:cs typeface="Verdana"/>
              </a:rPr>
              <a:t> Peristence</a:t>
            </a:r>
            <a:r>
              <a:rPr lang="en-US" sz="1000" kern="1200" baseline="30000" dirty="0" smtClean="0">
                <a:latin typeface="Verdana"/>
                <a:cs typeface="Verdana"/>
              </a:rPr>
              <a:t>5</a:t>
            </a:r>
            <a:endParaRPr lang="en-US" sz="1000" kern="1200" dirty="0">
              <a:latin typeface="Verdana"/>
              <a:cs typeface="Verdana"/>
            </a:endParaRPr>
          </a:p>
        </p:txBody>
      </p:sp>
      <p:sp>
        <p:nvSpPr>
          <p:cNvPr id="71" name="TextBox 70"/>
          <p:cNvSpPr txBox="1"/>
          <p:nvPr/>
        </p:nvSpPr>
        <p:spPr>
          <a:xfrm>
            <a:off x="8005242" y="5539600"/>
            <a:ext cx="943267" cy="553998"/>
          </a:xfrm>
          <a:prstGeom prst="rect">
            <a:avLst/>
          </a:prstGeom>
          <a:noFill/>
          <a:ln w="57150" cmpd="sng">
            <a:noFill/>
          </a:ln>
        </p:spPr>
        <p:txBody>
          <a:bodyPr wrap="square" rtlCol="0">
            <a:spAutoFit/>
          </a:bodyPr>
          <a:lstStyle/>
          <a:p>
            <a:pPr algn="ctr" rtl="0"/>
            <a:r>
              <a:rPr lang="en-US" sz="1000" kern="1200" dirty="0" smtClean="0">
                <a:latin typeface="Verdana"/>
                <a:cs typeface="Verdana"/>
              </a:rPr>
              <a:t>College 6-Yr Comple-tion</a:t>
            </a:r>
            <a:r>
              <a:rPr lang="en-US" sz="1000" kern="1200" baseline="30000" dirty="0" smtClean="0">
                <a:latin typeface="Verdana"/>
                <a:cs typeface="Verdana"/>
              </a:rPr>
              <a:t>5</a:t>
            </a:r>
            <a:endParaRPr lang="en-US" sz="1000" kern="1200" dirty="0">
              <a:latin typeface="Verdana"/>
              <a:cs typeface="Verdana"/>
            </a:endParaRPr>
          </a:p>
        </p:txBody>
      </p:sp>
      <p:sp>
        <p:nvSpPr>
          <p:cNvPr id="72" name="TextBox 71"/>
          <p:cNvSpPr txBox="1"/>
          <p:nvPr/>
        </p:nvSpPr>
        <p:spPr>
          <a:xfrm>
            <a:off x="3868504" y="5543222"/>
            <a:ext cx="792344" cy="400110"/>
          </a:xfrm>
          <a:prstGeom prst="rect">
            <a:avLst/>
          </a:prstGeom>
          <a:noFill/>
          <a:ln w="57150" cmpd="sng">
            <a:noFill/>
          </a:ln>
        </p:spPr>
        <p:txBody>
          <a:bodyPr wrap="square" rtlCol="0">
            <a:spAutoFit/>
          </a:bodyPr>
          <a:lstStyle/>
          <a:p>
            <a:pPr algn="ctr" rtl="0"/>
            <a:r>
              <a:rPr lang="en-US" sz="1000" kern="1200" dirty="0" smtClean="0">
                <a:latin typeface="Verdana"/>
                <a:cs typeface="Verdana"/>
              </a:rPr>
              <a:t>8</a:t>
            </a:r>
            <a:r>
              <a:rPr lang="en-US" sz="1000" kern="1200" baseline="30000" dirty="0" smtClean="0">
                <a:latin typeface="Verdana"/>
                <a:cs typeface="Verdana"/>
              </a:rPr>
              <a:t>th</a:t>
            </a:r>
            <a:r>
              <a:rPr lang="en-US" sz="1000" kern="1200" dirty="0" smtClean="0">
                <a:latin typeface="Verdana"/>
                <a:cs typeface="Verdana"/>
              </a:rPr>
              <a:t> Science</a:t>
            </a:r>
            <a:r>
              <a:rPr lang="en-US" sz="1000" kern="1200" baseline="30000" dirty="0" smtClean="0">
                <a:latin typeface="Verdana"/>
                <a:cs typeface="Verdana"/>
              </a:rPr>
              <a:t>2</a:t>
            </a:r>
            <a:endParaRPr lang="en-US" sz="1000" kern="1200" dirty="0" smtClean="0">
              <a:latin typeface="Verdana"/>
              <a:cs typeface="Verdana"/>
            </a:endParaRPr>
          </a:p>
        </p:txBody>
      </p:sp>
      <p:sp>
        <p:nvSpPr>
          <p:cNvPr id="73" name="TextBox 72"/>
          <p:cNvSpPr txBox="1"/>
          <p:nvPr/>
        </p:nvSpPr>
        <p:spPr>
          <a:xfrm>
            <a:off x="1807986" y="5553990"/>
            <a:ext cx="638745" cy="400110"/>
          </a:xfrm>
          <a:prstGeom prst="rect">
            <a:avLst/>
          </a:prstGeom>
          <a:noFill/>
          <a:ln w="57150" cmpd="sng">
            <a:noFill/>
          </a:ln>
        </p:spPr>
        <p:txBody>
          <a:bodyPr wrap="square" rtlCol="0">
            <a:spAutoFit/>
          </a:bodyPr>
          <a:lstStyle/>
          <a:p>
            <a:pPr algn="ctr" rtl="0"/>
            <a:r>
              <a:rPr lang="en-US" sz="1000" kern="1200" dirty="0" smtClean="0">
                <a:latin typeface="Verdana"/>
                <a:cs typeface="Verdana"/>
              </a:rPr>
              <a:t>Kinder Ready</a:t>
            </a:r>
            <a:r>
              <a:rPr lang="en-US" sz="1000" kern="1200" baseline="30000" dirty="0" smtClean="0">
                <a:latin typeface="Verdana"/>
                <a:cs typeface="Verdana"/>
              </a:rPr>
              <a:t>1</a:t>
            </a:r>
            <a:endParaRPr lang="en-US" sz="1000" kern="1200" dirty="0" smtClean="0">
              <a:latin typeface="Verdana"/>
              <a:cs typeface="Verdana"/>
            </a:endParaRPr>
          </a:p>
        </p:txBody>
      </p:sp>
      <p:sp>
        <p:nvSpPr>
          <p:cNvPr id="74" name="TextBox 73"/>
          <p:cNvSpPr txBox="1"/>
          <p:nvPr/>
        </p:nvSpPr>
        <p:spPr>
          <a:xfrm>
            <a:off x="2435343" y="5553990"/>
            <a:ext cx="803624" cy="400110"/>
          </a:xfrm>
          <a:prstGeom prst="rect">
            <a:avLst/>
          </a:prstGeom>
          <a:noFill/>
          <a:ln w="57150" cmpd="sng">
            <a:noFill/>
          </a:ln>
        </p:spPr>
        <p:txBody>
          <a:bodyPr wrap="square" rtlCol="0">
            <a:spAutoFit/>
          </a:bodyPr>
          <a:lstStyle/>
          <a:p>
            <a:pPr algn="ctr" rtl="0"/>
            <a:r>
              <a:rPr lang="en-US" sz="1000" kern="1200" dirty="0" smtClean="0">
                <a:latin typeface="Verdana"/>
                <a:cs typeface="Verdana"/>
              </a:rPr>
              <a:t>3</a:t>
            </a:r>
            <a:r>
              <a:rPr lang="en-US" sz="1000" kern="1200" baseline="30000" dirty="0" smtClean="0">
                <a:latin typeface="Verdana"/>
                <a:cs typeface="Verdana"/>
              </a:rPr>
              <a:t>rd</a:t>
            </a:r>
            <a:r>
              <a:rPr lang="en-US" sz="1000" kern="1200" dirty="0" smtClean="0">
                <a:latin typeface="Verdana"/>
                <a:cs typeface="Verdana"/>
              </a:rPr>
              <a:t> Reading</a:t>
            </a:r>
            <a:r>
              <a:rPr lang="en-US" sz="1000" kern="1200" baseline="30000" dirty="0" smtClean="0">
                <a:latin typeface="Verdana"/>
                <a:cs typeface="Verdana"/>
              </a:rPr>
              <a:t>2</a:t>
            </a:r>
            <a:endParaRPr lang="en-US" sz="1000" kern="1200" dirty="0" smtClean="0">
              <a:latin typeface="Verdana"/>
              <a:cs typeface="Verdana"/>
            </a:endParaRPr>
          </a:p>
        </p:txBody>
      </p:sp>
      <p:sp>
        <p:nvSpPr>
          <p:cNvPr id="75" name="TextBox 74"/>
          <p:cNvSpPr txBox="1"/>
          <p:nvPr/>
        </p:nvSpPr>
        <p:spPr>
          <a:xfrm>
            <a:off x="1010362" y="5553990"/>
            <a:ext cx="797625" cy="553998"/>
          </a:xfrm>
          <a:prstGeom prst="rect">
            <a:avLst/>
          </a:prstGeom>
          <a:noFill/>
          <a:ln w="57150" cmpd="sng">
            <a:noFill/>
          </a:ln>
        </p:spPr>
        <p:txBody>
          <a:bodyPr wrap="square" rtlCol="0">
            <a:spAutoFit/>
          </a:bodyPr>
          <a:lstStyle/>
          <a:p>
            <a:pPr algn="ctr" rtl="0"/>
            <a:r>
              <a:rPr lang="en-US" sz="1000" kern="1200" dirty="0" smtClean="0">
                <a:latin typeface="Verdana"/>
                <a:cs typeface="Verdana"/>
              </a:rPr>
              <a:t>Pre-K4 Students Enrolled</a:t>
            </a:r>
            <a:r>
              <a:rPr lang="en-US" sz="1000" kern="1200" baseline="30000" dirty="0">
                <a:latin typeface="Verdana"/>
                <a:cs typeface="Verdana"/>
              </a:rPr>
              <a:t>1</a:t>
            </a:r>
            <a:endParaRPr lang="en-US" sz="1000" kern="1200" dirty="0" smtClean="0">
              <a:latin typeface="Verdana"/>
              <a:cs typeface="Verdana"/>
            </a:endParaRPr>
          </a:p>
        </p:txBody>
      </p:sp>
      <p:sp>
        <p:nvSpPr>
          <p:cNvPr id="76" name="Footer Placeholder 2"/>
          <p:cNvSpPr txBox="1">
            <a:spLocks/>
          </p:cNvSpPr>
          <p:nvPr/>
        </p:nvSpPr>
        <p:spPr>
          <a:xfrm>
            <a:off x="1340727" y="6467475"/>
            <a:ext cx="7416491" cy="365125"/>
          </a:xfrm>
          <a:prstGeom prst="rect">
            <a:avLst/>
          </a:prstGeom>
        </p:spPr>
        <p:txBody>
          <a:bodyPr vert="horz" lIns="45720" tIns="0" rIns="0" bIns="0" rtlCol="0" anchor="ctr">
            <a:normAutofit fontScale="85000" lnSpcReduction="10000"/>
          </a:bodyP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 dirty="0" smtClean="0">
                <a:solidFill>
                  <a:srgbClr val="FFFFFF">
                    <a:lumMod val="50000"/>
                  </a:srgbClr>
                </a:solidFill>
                <a:latin typeface="Verdana"/>
                <a:cs typeface="Verdana"/>
              </a:rPr>
              <a:t>1)Texas Education Agency (TAPR) and Commit! Partner Districts (districts providing Kindergarten Readiness data include: Cedar Hill ISD, Coppell ISD, Dallas ISD, </a:t>
            </a:r>
            <a:r>
              <a:rPr lang="en-US" sz="600" dirty="0" err="1" smtClean="0">
                <a:solidFill>
                  <a:srgbClr val="FFFFFF">
                    <a:lumMod val="50000"/>
                  </a:srgbClr>
                </a:solidFill>
                <a:latin typeface="Verdana"/>
                <a:cs typeface="Verdana"/>
              </a:rPr>
              <a:t>DeSoto</a:t>
            </a:r>
            <a:r>
              <a:rPr lang="en-US" sz="600" dirty="0" smtClean="0">
                <a:solidFill>
                  <a:srgbClr val="FFFFFF">
                    <a:lumMod val="50000"/>
                  </a:srgbClr>
                </a:solidFill>
                <a:latin typeface="Verdana"/>
                <a:cs typeface="Verdana"/>
              </a:rPr>
              <a:t> ISD, Grand Prairie ISD, Highland Park ISD, Irving ISD, Mesquite ISD, Richardson ISD, and Uplift Ed). 2) Achievement levels represent percentage of students achieving Postsecondary Readiness standard (3rd thru Algebra 1) on 2014 STAAR exams. 3) Source:  Texas Education Agency (TAPR).   Per TEA, SAT/ACT college readiness equivalent to 1100 on SAT Reading/Math subject tests or 24 on ACT. Minimum 100 graduates. 4) TEA: Federal Graduation Rate calculation from accountability standards. 5) Postsecondary data: National Student Clearinghouse from Commit! Partner Districts (districts providing PSE data include – Coppell ISD, Dallas ISD, </a:t>
            </a:r>
            <a:r>
              <a:rPr lang="en-US" sz="600" dirty="0" err="1" smtClean="0">
                <a:solidFill>
                  <a:srgbClr val="FFFFFF">
                    <a:lumMod val="50000"/>
                  </a:srgbClr>
                </a:solidFill>
                <a:latin typeface="Verdana"/>
                <a:cs typeface="Verdana"/>
              </a:rPr>
              <a:t>DeSoto</a:t>
            </a:r>
            <a:r>
              <a:rPr lang="en-US" sz="600" dirty="0" smtClean="0">
                <a:solidFill>
                  <a:srgbClr val="FFFFFF">
                    <a:lumMod val="50000"/>
                  </a:srgbClr>
                </a:solidFill>
                <a:latin typeface="Verdana"/>
                <a:cs typeface="Verdana"/>
              </a:rPr>
              <a:t> ISD, Grand Prairie ISD, Highland Park ISD, Irving ISD, Mesquite ISD, Richardson ISD, and Uplift Ed.</a:t>
            </a:r>
          </a:p>
          <a:p>
            <a:endParaRPr lang="en-US" sz="600" dirty="0">
              <a:solidFill>
                <a:srgbClr val="FFFFFF">
                  <a:lumMod val="50000"/>
                </a:srgbClr>
              </a:solidFill>
              <a:latin typeface="Verdana"/>
              <a:cs typeface="Verdana"/>
            </a:endParaRPr>
          </a:p>
        </p:txBody>
      </p:sp>
      <p:sp>
        <p:nvSpPr>
          <p:cNvPr id="4" name="Rectangle 3"/>
          <p:cNvSpPr/>
          <p:nvPr/>
        </p:nvSpPr>
        <p:spPr>
          <a:xfrm>
            <a:off x="3868504" y="1417056"/>
            <a:ext cx="5080005" cy="469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kern="1200" dirty="0" err="1" smtClean="0">
              <a:solidFill>
                <a:srgbClr val="FFFFFF"/>
              </a:solidFill>
              <a:latin typeface="Verdana"/>
              <a:cs typeface="Verdana"/>
            </a:endParaRPr>
          </a:p>
        </p:txBody>
      </p:sp>
      <p:sp>
        <p:nvSpPr>
          <p:cNvPr id="5" name="TextBox 4"/>
          <p:cNvSpPr txBox="1"/>
          <p:nvPr/>
        </p:nvSpPr>
        <p:spPr>
          <a:xfrm>
            <a:off x="4562717" y="1676947"/>
            <a:ext cx="4156912" cy="4401204"/>
          </a:xfrm>
          <a:prstGeom prst="rect">
            <a:avLst/>
          </a:prstGeom>
          <a:noFill/>
        </p:spPr>
        <p:txBody>
          <a:bodyPr wrap="square" rtlCol="0">
            <a:spAutoFit/>
          </a:bodyPr>
          <a:lstStyle/>
          <a:p>
            <a:pPr algn="ctr" rtl="0"/>
            <a:r>
              <a:rPr lang="en-US" sz="2400" kern="1200" dirty="0" smtClean="0">
                <a:latin typeface="Verdana"/>
                <a:cs typeface="Verdana"/>
              </a:rPr>
              <a:t>A child’s Readiness for Kindergarten appears to limit subsequent achievement</a:t>
            </a:r>
          </a:p>
          <a:p>
            <a:pPr algn="ctr" rtl="0"/>
            <a:endParaRPr lang="en-US" sz="2400" kern="1200" dirty="0">
              <a:latin typeface="Verdana"/>
              <a:cs typeface="Verdana"/>
            </a:endParaRPr>
          </a:p>
          <a:p>
            <a:pPr algn="ctr" rtl="0"/>
            <a:r>
              <a:rPr lang="en-US" sz="2400" kern="1200" dirty="0" smtClean="0">
                <a:latin typeface="Verdana"/>
                <a:cs typeface="Verdana"/>
              </a:rPr>
              <a:t>Just over </a:t>
            </a:r>
            <a:r>
              <a:rPr lang="en-US" sz="3200" b="1" kern="1200" dirty="0" smtClean="0">
                <a:latin typeface="Verdana"/>
                <a:cs typeface="Verdana"/>
              </a:rPr>
              <a:t>1 in 3</a:t>
            </a:r>
            <a:r>
              <a:rPr lang="en-US" sz="2400" kern="1200" dirty="0" smtClean="0">
                <a:latin typeface="Verdana"/>
                <a:cs typeface="Verdana"/>
              </a:rPr>
              <a:t> 3</a:t>
            </a:r>
            <a:r>
              <a:rPr lang="en-US" sz="2400" kern="1200" baseline="30000" dirty="0" smtClean="0">
                <a:latin typeface="Verdana"/>
                <a:cs typeface="Verdana"/>
              </a:rPr>
              <a:t>rd</a:t>
            </a:r>
            <a:r>
              <a:rPr lang="en-US" sz="2400" kern="1200" dirty="0" smtClean="0">
                <a:latin typeface="Verdana"/>
                <a:cs typeface="Verdana"/>
              </a:rPr>
              <a:t> grade students reads at a college-ready rate; such students are then </a:t>
            </a:r>
            <a:r>
              <a:rPr lang="en-US" sz="3200" b="1" kern="1200" dirty="0" smtClean="0">
                <a:latin typeface="Verdana"/>
                <a:cs typeface="Verdana"/>
              </a:rPr>
              <a:t>4x </a:t>
            </a:r>
            <a:r>
              <a:rPr lang="en-US" sz="2400" kern="1200" dirty="0" smtClean="0">
                <a:latin typeface="Verdana"/>
                <a:cs typeface="Verdana"/>
              </a:rPr>
              <a:t>more likely to drop out of high school </a:t>
            </a:r>
          </a:p>
        </p:txBody>
      </p:sp>
      <p:cxnSp>
        <p:nvCxnSpPr>
          <p:cNvPr id="7" name="Straight Connector 6"/>
          <p:cNvCxnSpPr/>
          <p:nvPr/>
        </p:nvCxnSpPr>
        <p:spPr>
          <a:xfrm>
            <a:off x="1840821" y="3309196"/>
            <a:ext cx="2128938" cy="0"/>
          </a:xfrm>
          <a:prstGeom prst="line">
            <a:avLst/>
          </a:prstGeom>
          <a:ln>
            <a:solidFill>
              <a:srgbClr val="C4161C"/>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121788" y="2204929"/>
            <a:ext cx="2847971" cy="0"/>
          </a:xfrm>
          <a:prstGeom prst="line">
            <a:avLst/>
          </a:prstGeom>
          <a:ln>
            <a:solidFill>
              <a:srgbClr val="C4161C"/>
            </a:solidFill>
            <a:prstDash val="sysDash"/>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121788" y="1497265"/>
            <a:ext cx="2847971" cy="276999"/>
          </a:xfrm>
          <a:prstGeom prst="rect">
            <a:avLst/>
          </a:prstGeom>
          <a:noFill/>
        </p:spPr>
        <p:txBody>
          <a:bodyPr wrap="square" rtlCol="0">
            <a:spAutoFit/>
          </a:bodyPr>
          <a:lstStyle/>
          <a:p>
            <a:pPr algn="ctr" rtl="0"/>
            <a:r>
              <a:rPr lang="en-US" sz="1200" b="1" kern="1200" dirty="0" smtClean="0">
                <a:latin typeface="Verdana"/>
                <a:cs typeface="Verdana"/>
              </a:rPr>
              <a:t>Dallas County achievement</a:t>
            </a:r>
          </a:p>
        </p:txBody>
      </p:sp>
    </p:spTree>
    <p:extLst>
      <p:ext uri="{BB962C8B-B14F-4D97-AF65-F5344CB8AC3E}">
        <p14:creationId xmlns:p14="http://schemas.microsoft.com/office/powerpoint/2010/main" val="33868791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Opportunities in the Pipeline</a:t>
            </a:r>
            <a:endParaRPr lang="en-US" sz="2800" dirty="0"/>
          </a:p>
        </p:txBody>
      </p:sp>
      <p:graphicFrame>
        <p:nvGraphicFramePr>
          <p:cNvPr id="53" name="Chart 52"/>
          <p:cNvGraphicFramePr/>
          <p:nvPr>
            <p:extLst>
              <p:ext uri="{D42A27DB-BD31-4B8C-83A1-F6EECF244321}">
                <p14:modId xmlns:p14="http://schemas.microsoft.com/office/powerpoint/2010/main" val="2938932105"/>
              </p:ext>
            </p:extLst>
          </p:nvPr>
        </p:nvGraphicFramePr>
        <p:xfrm>
          <a:off x="-732666" y="545577"/>
          <a:ext cx="9561515" cy="5493381"/>
        </p:xfrm>
        <a:graphic>
          <a:graphicData uri="http://schemas.openxmlformats.org/drawingml/2006/chart">
            <c:chart xmlns:c="http://schemas.openxmlformats.org/drawingml/2006/chart" xmlns:r="http://schemas.openxmlformats.org/officeDocument/2006/relationships" r:id="rId3"/>
          </a:graphicData>
        </a:graphic>
      </p:graphicFrame>
      <p:sp>
        <p:nvSpPr>
          <p:cNvPr id="54" name="TextBox 53"/>
          <p:cNvSpPr txBox="1"/>
          <p:nvPr/>
        </p:nvSpPr>
        <p:spPr>
          <a:xfrm>
            <a:off x="3056009" y="5553990"/>
            <a:ext cx="983137" cy="246221"/>
          </a:xfrm>
          <a:prstGeom prst="rect">
            <a:avLst/>
          </a:prstGeom>
          <a:noFill/>
          <a:ln w="57150" cmpd="sng">
            <a:noFill/>
          </a:ln>
        </p:spPr>
        <p:txBody>
          <a:bodyPr wrap="square" rtlCol="0">
            <a:spAutoFit/>
          </a:bodyPr>
          <a:lstStyle/>
          <a:p>
            <a:pPr algn="ctr" rtl="0"/>
            <a:r>
              <a:rPr lang="en-US" sz="1000" kern="1200" dirty="0" smtClean="0">
                <a:latin typeface="Verdana"/>
                <a:cs typeface="Verdana"/>
              </a:rPr>
              <a:t>4</a:t>
            </a:r>
            <a:r>
              <a:rPr lang="en-US" sz="1000" kern="1200" baseline="30000" dirty="0" smtClean="0">
                <a:latin typeface="Verdana"/>
                <a:cs typeface="Verdana"/>
              </a:rPr>
              <a:t>th</a:t>
            </a:r>
            <a:r>
              <a:rPr lang="en-US" sz="1000" kern="1200" dirty="0" smtClean="0">
                <a:latin typeface="Verdana"/>
                <a:cs typeface="Verdana"/>
              </a:rPr>
              <a:t> Math</a:t>
            </a:r>
            <a:r>
              <a:rPr lang="en-US" sz="1000" kern="1200" baseline="30000" dirty="0" smtClean="0">
                <a:latin typeface="Verdana"/>
                <a:cs typeface="Verdana"/>
              </a:rPr>
              <a:t>2</a:t>
            </a:r>
            <a:endParaRPr lang="en-US" sz="1000" kern="1200" dirty="0" smtClean="0">
              <a:latin typeface="Verdana"/>
              <a:cs typeface="Verdana"/>
            </a:endParaRPr>
          </a:p>
        </p:txBody>
      </p:sp>
      <p:sp>
        <p:nvSpPr>
          <p:cNvPr id="55" name="TextBox 54"/>
          <p:cNvSpPr txBox="1"/>
          <p:nvPr/>
        </p:nvSpPr>
        <p:spPr>
          <a:xfrm>
            <a:off x="4446520" y="5553990"/>
            <a:ext cx="983137" cy="246221"/>
          </a:xfrm>
          <a:prstGeom prst="rect">
            <a:avLst/>
          </a:prstGeom>
          <a:noFill/>
          <a:ln w="57150" cmpd="sng">
            <a:noFill/>
          </a:ln>
        </p:spPr>
        <p:txBody>
          <a:bodyPr wrap="square" rtlCol="0">
            <a:spAutoFit/>
          </a:bodyPr>
          <a:lstStyle/>
          <a:p>
            <a:pPr algn="ctr" rtl="0"/>
            <a:r>
              <a:rPr lang="en-US" sz="1000" kern="1200" dirty="0" smtClean="0">
                <a:latin typeface="Verdana"/>
                <a:cs typeface="Verdana"/>
              </a:rPr>
              <a:t>Algebra I</a:t>
            </a:r>
            <a:r>
              <a:rPr lang="en-US" sz="1000" kern="1200" baseline="30000" dirty="0" smtClean="0">
                <a:latin typeface="Verdana"/>
                <a:cs typeface="Verdana"/>
              </a:rPr>
              <a:t>2</a:t>
            </a:r>
            <a:endParaRPr lang="en-US" sz="1000" kern="1200" dirty="0" smtClean="0">
              <a:latin typeface="Verdana"/>
              <a:cs typeface="Verdana"/>
            </a:endParaRPr>
          </a:p>
        </p:txBody>
      </p:sp>
      <p:sp>
        <p:nvSpPr>
          <p:cNvPr id="56" name="TextBox 55"/>
          <p:cNvSpPr txBox="1"/>
          <p:nvPr/>
        </p:nvSpPr>
        <p:spPr>
          <a:xfrm>
            <a:off x="1840821" y="3349300"/>
            <a:ext cx="605910"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55%</a:t>
            </a:r>
          </a:p>
        </p:txBody>
      </p:sp>
      <p:sp>
        <p:nvSpPr>
          <p:cNvPr id="57" name="TextBox 56"/>
          <p:cNvSpPr txBox="1"/>
          <p:nvPr/>
        </p:nvSpPr>
        <p:spPr>
          <a:xfrm>
            <a:off x="2528296" y="4082573"/>
            <a:ext cx="629214"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36%</a:t>
            </a:r>
          </a:p>
        </p:txBody>
      </p:sp>
      <p:sp>
        <p:nvSpPr>
          <p:cNvPr id="58" name="TextBox 57"/>
          <p:cNvSpPr txBox="1"/>
          <p:nvPr/>
        </p:nvSpPr>
        <p:spPr>
          <a:xfrm>
            <a:off x="3250726" y="4240397"/>
            <a:ext cx="594259"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32%</a:t>
            </a:r>
          </a:p>
        </p:txBody>
      </p:sp>
      <p:sp>
        <p:nvSpPr>
          <p:cNvPr id="59" name="TextBox 58"/>
          <p:cNvSpPr txBox="1"/>
          <p:nvPr/>
        </p:nvSpPr>
        <p:spPr>
          <a:xfrm>
            <a:off x="3969759" y="4125835"/>
            <a:ext cx="574354"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35%</a:t>
            </a:r>
          </a:p>
        </p:txBody>
      </p:sp>
      <p:sp>
        <p:nvSpPr>
          <p:cNvPr id="60" name="TextBox 59"/>
          <p:cNvSpPr txBox="1"/>
          <p:nvPr/>
        </p:nvSpPr>
        <p:spPr>
          <a:xfrm>
            <a:off x="4637329" y="4228897"/>
            <a:ext cx="617563"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32%</a:t>
            </a:r>
          </a:p>
        </p:txBody>
      </p:sp>
      <p:sp>
        <p:nvSpPr>
          <p:cNvPr id="61" name="TextBox 60"/>
          <p:cNvSpPr txBox="1"/>
          <p:nvPr/>
        </p:nvSpPr>
        <p:spPr>
          <a:xfrm>
            <a:off x="5324804" y="4952484"/>
            <a:ext cx="660914"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14%</a:t>
            </a:r>
          </a:p>
        </p:txBody>
      </p:sp>
      <p:sp>
        <p:nvSpPr>
          <p:cNvPr id="62" name="TextBox 61"/>
          <p:cNvSpPr txBox="1"/>
          <p:nvPr/>
        </p:nvSpPr>
        <p:spPr>
          <a:xfrm>
            <a:off x="6079537" y="2245033"/>
            <a:ext cx="561636"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83%</a:t>
            </a:r>
          </a:p>
        </p:txBody>
      </p:sp>
      <p:sp>
        <p:nvSpPr>
          <p:cNvPr id="63" name="TextBox 62"/>
          <p:cNvSpPr txBox="1"/>
          <p:nvPr/>
        </p:nvSpPr>
        <p:spPr>
          <a:xfrm>
            <a:off x="1033025" y="2297194"/>
            <a:ext cx="807796" cy="738664"/>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82%</a:t>
            </a:r>
          </a:p>
          <a:p>
            <a:pPr algn="ctr" rtl="0"/>
            <a:r>
              <a:rPr lang="en-US" sz="800" i="1" kern="1200" dirty="0" smtClean="0">
                <a:solidFill>
                  <a:srgbClr val="FFFFFF"/>
                </a:solidFill>
                <a:latin typeface="Verdana"/>
                <a:cs typeface="Verdana"/>
              </a:rPr>
              <a:t>(76% of eligible low income students)</a:t>
            </a:r>
          </a:p>
        </p:txBody>
      </p:sp>
      <p:sp>
        <p:nvSpPr>
          <p:cNvPr id="64" name="TextBox 63"/>
          <p:cNvSpPr txBox="1"/>
          <p:nvPr/>
        </p:nvSpPr>
        <p:spPr>
          <a:xfrm>
            <a:off x="6781814" y="3139723"/>
            <a:ext cx="561636"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62%</a:t>
            </a:r>
          </a:p>
        </p:txBody>
      </p:sp>
      <p:sp>
        <p:nvSpPr>
          <p:cNvPr id="65" name="TextBox 64"/>
          <p:cNvSpPr txBox="1"/>
          <p:nvPr/>
        </p:nvSpPr>
        <p:spPr>
          <a:xfrm>
            <a:off x="7493252" y="3690091"/>
            <a:ext cx="561636"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48%</a:t>
            </a:r>
          </a:p>
        </p:txBody>
      </p:sp>
      <p:sp>
        <p:nvSpPr>
          <p:cNvPr id="66" name="TextBox 65"/>
          <p:cNvSpPr txBox="1"/>
          <p:nvPr/>
        </p:nvSpPr>
        <p:spPr>
          <a:xfrm>
            <a:off x="8195583" y="4373510"/>
            <a:ext cx="561636" cy="246221"/>
          </a:xfrm>
          <a:prstGeom prst="rect">
            <a:avLst/>
          </a:prstGeom>
          <a:noFill/>
        </p:spPr>
        <p:txBody>
          <a:bodyPr wrap="square" rtlCol="0">
            <a:spAutoFit/>
          </a:bodyPr>
          <a:lstStyle/>
          <a:p>
            <a:pPr algn="ctr" rtl="0"/>
            <a:r>
              <a:rPr lang="en-US" sz="1000" kern="1200" dirty="0" smtClean="0">
                <a:solidFill>
                  <a:srgbClr val="FFFFFF"/>
                </a:solidFill>
                <a:latin typeface="Verdana"/>
                <a:cs typeface="Verdana"/>
              </a:rPr>
              <a:t>30%</a:t>
            </a:r>
          </a:p>
        </p:txBody>
      </p:sp>
      <p:sp>
        <p:nvSpPr>
          <p:cNvPr id="67" name="TextBox 66"/>
          <p:cNvSpPr txBox="1"/>
          <p:nvPr/>
        </p:nvSpPr>
        <p:spPr>
          <a:xfrm>
            <a:off x="5149061" y="5539600"/>
            <a:ext cx="983137" cy="400110"/>
          </a:xfrm>
          <a:prstGeom prst="rect">
            <a:avLst/>
          </a:prstGeom>
          <a:noFill/>
          <a:ln w="57150" cmpd="sng">
            <a:noFill/>
          </a:ln>
        </p:spPr>
        <p:txBody>
          <a:bodyPr wrap="square" rtlCol="0">
            <a:spAutoFit/>
          </a:bodyPr>
          <a:lstStyle/>
          <a:p>
            <a:pPr algn="ctr" rtl="0"/>
            <a:r>
              <a:rPr lang="en-US" sz="1000" kern="1200" dirty="0" smtClean="0">
                <a:latin typeface="Verdana"/>
                <a:cs typeface="Verdana"/>
              </a:rPr>
              <a:t>College Ready</a:t>
            </a:r>
            <a:r>
              <a:rPr lang="en-US" sz="1000" kern="1200" baseline="30000" dirty="0" smtClean="0">
                <a:latin typeface="Verdana"/>
                <a:cs typeface="Verdana"/>
              </a:rPr>
              <a:t>3</a:t>
            </a:r>
            <a:endParaRPr lang="en-US" sz="1000" kern="1200" dirty="0" smtClean="0">
              <a:latin typeface="Verdana"/>
              <a:cs typeface="Verdana"/>
            </a:endParaRPr>
          </a:p>
        </p:txBody>
      </p:sp>
      <p:sp>
        <p:nvSpPr>
          <p:cNvPr id="68" name="TextBox 67"/>
          <p:cNvSpPr txBox="1"/>
          <p:nvPr/>
        </p:nvSpPr>
        <p:spPr>
          <a:xfrm>
            <a:off x="5997478" y="5539600"/>
            <a:ext cx="714250" cy="400110"/>
          </a:xfrm>
          <a:prstGeom prst="rect">
            <a:avLst/>
          </a:prstGeom>
          <a:noFill/>
          <a:ln w="57150" cmpd="sng">
            <a:noFill/>
          </a:ln>
        </p:spPr>
        <p:txBody>
          <a:bodyPr wrap="square" rtlCol="0">
            <a:spAutoFit/>
          </a:bodyPr>
          <a:lstStyle/>
          <a:p>
            <a:pPr algn="ctr" rtl="0"/>
            <a:r>
              <a:rPr lang="en-US" sz="1000" kern="1200" dirty="0" smtClean="0">
                <a:latin typeface="Verdana"/>
                <a:cs typeface="Verdana"/>
              </a:rPr>
              <a:t>HS Grad %</a:t>
            </a:r>
            <a:r>
              <a:rPr lang="en-US" sz="1000" kern="1200" baseline="30000" dirty="0" smtClean="0">
                <a:latin typeface="Verdana"/>
                <a:cs typeface="Verdana"/>
              </a:rPr>
              <a:t>4</a:t>
            </a:r>
            <a:endParaRPr lang="en-US" sz="1000" kern="1200" dirty="0" smtClean="0">
              <a:latin typeface="Verdana"/>
              <a:cs typeface="Verdana"/>
            </a:endParaRPr>
          </a:p>
        </p:txBody>
      </p:sp>
      <p:sp>
        <p:nvSpPr>
          <p:cNvPr id="69" name="TextBox 68"/>
          <p:cNvSpPr txBox="1"/>
          <p:nvPr/>
        </p:nvSpPr>
        <p:spPr>
          <a:xfrm>
            <a:off x="6629414" y="5539600"/>
            <a:ext cx="714250" cy="553998"/>
          </a:xfrm>
          <a:prstGeom prst="rect">
            <a:avLst/>
          </a:prstGeom>
          <a:noFill/>
          <a:ln w="57150" cmpd="sng">
            <a:noFill/>
          </a:ln>
        </p:spPr>
        <p:txBody>
          <a:bodyPr wrap="square" rtlCol="0">
            <a:spAutoFit/>
          </a:bodyPr>
          <a:lstStyle/>
          <a:p>
            <a:pPr algn="ctr" rtl="0"/>
            <a:r>
              <a:rPr lang="en-US" sz="1000" kern="1200" dirty="0" smtClean="0">
                <a:latin typeface="Verdana"/>
                <a:cs typeface="Verdana"/>
              </a:rPr>
              <a:t>College Enroll-ment</a:t>
            </a:r>
            <a:r>
              <a:rPr lang="en-US" sz="1000" kern="1200" baseline="30000" dirty="0" smtClean="0">
                <a:latin typeface="Verdana"/>
                <a:cs typeface="Verdana"/>
              </a:rPr>
              <a:t>5</a:t>
            </a:r>
            <a:endParaRPr lang="en-US" sz="1000" kern="1200" dirty="0">
              <a:latin typeface="Verdana"/>
              <a:cs typeface="Verdana"/>
            </a:endParaRPr>
          </a:p>
        </p:txBody>
      </p:sp>
      <p:sp>
        <p:nvSpPr>
          <p:cNvPr id="70" name="TextBox 69"/>
          <p:cNvSpPr txBox="1"/>
          <p:nvPr/>
        </p:nvSpPr>
        <p:spPr>
          <a:xfrm>
            <a:off x="7299667" y="5539600"/>
            <a:ext cx="931549" cy="553998"/>
          </a:xfrm>
          <a:prstGeom prst="rect">
            <a:avLst/>
          </a:prstGeom>
          <a:noFill/>
          <a:ln w="57150" cmpd="sng">
            <a:noFill/>
          </a:ln>
        </p:spPr>
        <p:txBody>
          <a:bodyPr wrap="square" rtlCol="0">
            <a:spAutoFit/>
          </a:bodyPr>
          <a:lstStyle/>
          <a:p>
            <a:pPr algn="ctr" rtl="0"/>
            <a:r>
              <a:rPr lang="en-US" sz="1000" kern="1200" dirty="0" smtClean="0">
                <a:latin typeface="Verdana"/>
                <a:cs typeface="Verdana"/>
              </a:rPr>
              <a:t>College </a:t>
            </a:r>
          </a:p>
          <a:p>
            <a:pPr algn="ctr" rtl="0"/>
            <a:r>
              <a:rPr lang="en-US" sz="1000" kern="1200" dirty="0" smtClean="0">
                <a:latin typeface="Verdana"/>
                <a:cs typeface="Verdana"/>
              </a:rPr>
              <a:t>1</a:t>
            </a:r>
            <a:r>
              <a:rPr lang="en-US" sz="1000" kern="1200" baseline="30000" dirty="0" smtClean="0">
                <a:latin typeface="Verdana"/>
                <a:cs typeface="Verdana"/>
              </a:rPr>
              <a:t>st</a:t>
            </a:r>
            <a:r>
              <a:rPr lang="en-US" sz="1000" kern="1200" dirty="0" smtClean="0">
                <a:latin typeface="Verdana"/>
                <a:cs typeface="Verdana"/>
              </a:rPr>
              <a:t> </a:t>
            </a:r>
            <a:r>
              <a:rPr lang="en-US" sz="1000" kern="1200" dirty="0" err="1" smtClean="0">
                <a:latin typeface="Verdana"/>
                <a:cs typeface="Verdana"/>
              </a:rPr>
              <a:t>Yr</a:t>
            </a:r>
            <a:r>
              <a:rPr lang="en-US" sz="1000" kern="1200" dirty="0" smtClean="0">
                <a:latin typeface="Verdana"/>
                <a:cs typeface="Verdana"/>
              </a:rPr>
              <a:t> Peristence</a:t>
            </a:r>
            <a:r>
              <a:rPr lang="en-US" sz="1000" kern="1200" baseline="30000" dirty="0" smtClean="0">
                <a:latin typeface="Verdana"/>
                <a:cs typeface="Verdana"/>
              </a:rPr>
              <a:t>5</a:t>
            </a:r>
            <a:endParaRPr lang="en-US" sz="1000" kern="1200" dirty="0">
              <a:latin typeface="Verdana"/>
              <a:cs typeface="Verdana"/>
            </a:endParaRPr>
          </a:p>
        </p:txBody>
      </p:sp>
      <p:sp>
        <p:nvSpPr>
          <p:cNvPr id="71" name="TextBox 70"/>
          <p:cNvSpPr txBox="1"/>
          <p:nvPr/>
        </p:nvSpPr>
        <p:spPr>
          <a:xfrm>
            <a:off x="8005242" y="5539600"/>
            <a:ext cx="943267" cy="553998"/>
          </a:xfrm>
          <a:prstGeom prst="rect">
            <a:avLst/>
          </a:prstGeom>
          <a:noFill/>
          <a:ln w="57150" cmpd="sng">
            <a:noFill/>
          </a:ln>
        </p:spPr>
        <p:txBody>
          <a:bodyPr wrap="square" rtlCol="0">
            <a:spAutoFit/>
          </a:bodyPr>
          <a:lstStyle/>
          <a:p>
            <a:pPr algn="ctr" rtl="0"/>
            <a:r>
              <a:rPr lang="en-US" sz="1000" kern="1200" dirty="0" smtClean="0">
                <a:latin typeface="Verdana"/>
                <a:cs typeface="Verdana"/>
              </a:rPr>
              <a:t>College 6-Yr Comple-tion</a:t>
            </a:r>
            <a:r>
              <a:rPr lang="en-US" sz="1000" kern="1200" baseline="30000" dirty="0" smtClean="0">
                <a:latin typeface="Verdana"/>
                <a:cs typeface="Verdana"/>
              </a:rPr>
              <a:t>5</a:t>
            </a:r>
            <a:endParaRPr lang="en-US" sz="1000" kern="1200" dirty="0">
              <a:latin typeface="Verdana"/>
              <a:cs typeface="Verdana"/>
            </a:endParaRPr>
          </a:p>
        </p:txBody>
      </p:sp>
      <p:sp>
        <p:nvSpPr>
          <p:cNvPr id="72" name="TextBox 71"/>
          <p:cNvSpPr txBox="1"/>
          <p:nvPr/>
        </p:nvSpPr>
        <p:spPr>
          <a:xfrm>
            <a:off x="3868504" y="5543222"/>
            <a:ext cx="792344" cy="400110"/>
          </a:xfrm>
          <a:prstGeom prst="rect">
            <a:avLst/>
          </a:prstGeom>
          <a:noFill/>
          <a:ln w="57150" cmpd="sng">
            <a:noFill/>
          </a:ln>
        </p:spPr>
        <p:txBody>
          <a:bodyPr wrap="square" rtlCol="0">
            <a:spAutoFit/>
          </a:bodyPr>
          <a:lstStyle/>
          <a:p>
            <a:pPr algn="ctr" rtl="0"/>
            <a:r>
              <a:rPr lang="en-US" sz="1000" kern="1200" dirty="0" smtClean="0">
                <a:latin typeface="Verdana"/>
                <a:cs typeface="Verdana"/>
              </a:rPr>
              <a:t>8</a:t>
            </a:r>
            <a:r>
              <a:rPr lang="en-US" sz="1000" kern="1200" baseline="30000" dirty="0" smtClean="0">
                <a:latin typeface="Verdana"/>
                <a:cs typeface="Verdana"/>
              </a:rPr>
              <a:t>th</a:t>
            </a:r>
            <a:r>
              <a:rPr lang="en-US" sz="1000" kern="1200" dirty="0" smtClean="0">
                <a:latin typeface="Verdana"/>
                <a:cs typeface="Verdana"/>
              </a:rPr>
              <a:t> Science</a:t>
            </a:r>
            <a:r>
              <a:rPr lang="en-US" sz="1000" kern="1200" baseline="30000" dirty="0" smtClean="0">
                <a:latin typeface="Verdana"/>
                <a:cs typeface="Verdana"/>
              </a:rPr>
              <a:t>2</a:t>
            </a:r>
            <a:endParaRPr lang="en-US" sz="1000" kern="1200" dirty="0" smtClean="0">
              <a:latin typeface="Verdana"/>
              <a:cs typeface="Verdana"/>
            </a:endParaRPr>
          </a:p>
        </p:txBody>
      </p:sp>
      <p:sp>
        <p:nvSpPr>
          <p:cNvPr id="73" name="TextBox 72"/>
          <p:cNvSpPr txBox="1"/>
          <p:nvPr/>
        </p:nvSpPr>
        <p:spPr>
          <a:xfrm>
            <a:off x="1807986" y="5553990"/>
            <a:ext cx="638745" cy="400110"/>
          </a:xfrm>
          <a:prstGeom prst="rect">
            <a:avLst/>
          </a:prstGeom>
          <a:noFill/>
          <a:ln w="57150" cmpd="sng">
            <a:noFill/>
          </a:ln>
        </p:spPr>
        <p:txBody>
          <a:bodyPr wrap="square" rtlCol="0">
            <a:spAutoFit/>
          </a:bodyPr>
          <a:lstStyle/>
          <a:p>
            <a:pPr algn="ctr" rtl="0"/>
            <a:r>
              <a:rPr lang="en-US" sz="1000" kern="1200" dirty="0" smtClean="0">
                <a:latin typeface="Verdana"/>
                <a:cs typeface="Verdana"/>
              </a:rPr>
              <a:t>Kinder Ready</a:t>
            </a:r>
            <a:r>
              <a:rPr lang="en-US" sz="1000" kern="1200" baseline="30000" dirty="0" smtClean="0">
                <a:latin typeface="Verdana"/>
                <a:cs typeface="Verdana"/>
              </a:rPr>
              <a:t>1</a:t>
            </a:r>
            <a:endParaRPr lang="en-US" sz="1000" kern="1200" dirty="0" smtClean="0">
              <a:latin typeface="Verdana"/>
              <a:cs typeface="Verdana"/>
            </a:endParaRPr>
          </a:p>
        </p:txBody>
      </p:sp>
      <p:sp>
        <p:nvSpPr>
          <p:cNvPr id="74" name="TextBox 73"/>
          <p:cNvSpPr txBox="1"/>
          <p:nvPr/>
        </p:nvSpPr>
        <p:spPr>
          <a:xfrm>
            <a:off x="2435343" y="5553990"/>
            <a:ext cx="803624" cy="400110"/>
          </a:xfrm>
          <a:prstGeom prst="rect">
            <a:avLst/>
          </a:prstGeom>
          <a:noFill/>
          <a:ln w="57150" cmpd="sng">
            <a:noFill/>
          </a:ln>
        </p:spPr>
        <p:txBody>
          <a:bodyPr wrap="square" rtlCol="0">
            <a:spAutoFit/>
          </a:bodyPr>
          <a:lstStyle/>
          <a:p>
            <a:pPr algn="ctr" rtl="0"/>
            <a:r>
              <a:rPr lang="en-US" sz="1000" kern="1200" dirty="0" smtClean="0">
                <a:latin typeface="Verdana"/>
                <a:cs typeface="Verdana"/>
              </a:rPr>
              <a:t>3</a:t>
            </a:r>
            <a:r>
              <a:rPr lang="en-US" sz="1000" kern="1200" baseline="30000" dirty="0" smtClean="0">
                <a:latin typeface="Verdana"/>
                <a:cs typeface="Verdana"/>
              </a:rPr>
              <a:t>rd</a:t>
            </a:r>
            <a:r>
              <a:rPr lang="en-US" sz="1000" kern="1200" dirty="0" smtClean="0">
                <a:latin typeface="Verdana"/>
                <a:cs typeface="Verdana"/>
              </a:rPr>
              <a:t> Reading</a:t>
            </a:r>
            <a:r>
              <a:rPr lang="en-US" sz="1000" kern="1200" baseline="30000" dirty="0" smtClean="0">
                <a:latin typeface="Verdana"/>
                <a:cs typeface="Verdana"/>
              </a:rPr>
              <a:t>2</a:t>
            </a:r>
            <a:endParaRPr lang="en-US" sz="1000" kern="1200" dirty="0" smtClean="0">
              <a:latin typeface="Verdana"/>
              <a:cs typeface="Verdana"/>
            </a:endParaRPr>
          </a:p>
        </p:txBody>
      </p:sp>
      <p:sp>
        <p:nvSpPr>
          <p:cNvPr id="75" name="TextBox 74"/>
          <p:cNvSpPr txBox="1"/>
          <p:nvPr/>
        </p:nvSpPr>
        <p:spPr>
          <a:xfrm>
            <a:off x="1010362" y="5553990"/>
            <a:ext cx="797625" cy="553998"/>
          </a:xfrm>
          <a:prstGeom prst="rect">
            <a:avLst/>
          </a:prstGeom>
          <a:noFill/>
          <a:ln w="57150" cmpd="sng">
            <a:noFill/>
          </a:ln>
        </p:spPr>
        <p:txBody>
          <a:bodyPr wrap="square" rtlCol="0">
            <a:spAutoFit/>
          </a:bodyPr>
          <a:lstStyle/>
          <a:p>
            <a:pPr algn="ctr" rtl="0"/>
            <a:r>
              <a:rPr lang="en-US" sz="1000" kern="1200" dirty="0" smtClean="0">
                <a:latin typeface="Verdana"/>
                <a:cs typeface="Verdana"/>
              </a:rPr>
              <a:t>Pre-K4 Students Enrolled</a:t>
            </a:r>
            <a:r>
              <a:rPr lang="en-US" sz="1000" kern="1200" baseline="30000" dirty="0">
                <a:latin typeface="Verdana"/>
                <a:cs typeface="Verdana"/>
              </a:rPr>
              <a:t>1</a:t>
            </a:r>
            <a:endParaRPr lang="en-US" sz="1000" kern="1200" dirty="0" smtClean="0">
              <a:latin typeface="Verdana"/>
              <a:cs typeface="Verdana"/>
            </a:endParaRPr>
          </a:p>
        </p:txBody>
      </p:sp>
      <p:sp>
        <p:nvSpPr>
          <p:cNvPr id="76" name="Footer Placeholder 2"/>
          <p:cNvSpPr txBox="1">
            <a:spLocks/>
          </p:cNvSpPr>
          <p:nvPr/>
        </p:nvSpPr>
        <p:spPr>
          <a:xfrm>
            <a:off x="1340727" y="6467475"/>
            <a:ext cx="7416491" cy="365125"/>
          </a:xfrm>
          <a:prstGeom prst="rect">
            <a:avLst/>
          </a:prstGeom>
        </p:spPr>
        <p:txBody>
          <a:bodyPr vert="horz" lIns="45720" tIns="0" rIns="0" bIns="0" rtlCol="0" anchor="ctr">
            <a:normAutofit fontScale="85000" lnSpcReduction="10000"/>
          </a:bodyP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 dirty="0" smtClean="0">
                <a:solidFill>
                  <a:srgbClr val="FFFFFF">
                    <a:lumMod val="50000"/>
                  </a:srgbClr>
                </a:solidFill>
                <a:latin typeface="Verdana"/>
                <a:cs typeface="Verdana"/>
              </a:rPr>
              <a:t>1)Texas Education Agency (TAPR) and Commit! Partner Districts (districts providing Kindergarten Readiness data include: Cedar Hill ISD, Coppell ISD, Dallas ISD, </a:t>
            </a:r>
            <a:r>
              <a:rPr lang="en-US" sz="600" dirty="0" err="1" smtClean="0">
                <a:solidFill>
                  <a:srgbClr val="FFFFFF">
                    <a:lumMod val="50000"/>
                  </a:srgbClr>
                </a:solidFill>
                <a:latin typeface="Verdana"/>
                <a:cs typeface="Verdana"/>
              </a:rPr>
              <a:t>DeSoto</a:t>
            </a:r>
            <a:r>
              <a:rPr lang="en-US" sz="600" dirty="0" smtClean="0">
                <a:solidFill>
                  <a:srgbClr val="FFFFFF">
                    <a:lumMod val="50000"/>
                  </a:srgbClr>
                </a:solidFill>
                <a:latin typeface="Verdana"/>
                <a:cs typeface="Verdana"/>
              </a:rPr>
              <a:t> ISD, Grand Prairie ISD, Highland Park ISD, Irving ISD, Mesquite ISD, Richardson ISD, and Uplift Ed). 2) Achievement levels represent percentage of students achieving Postsecondary Readiness standard (3rd thru Algebra 1) on 2014 STAAR exams. 3) Source:  Texas Education Agency (TAPR).   Per TEA, SAT/ACT college readiness equivalent to 1100 on SAT Reading/Math subject tests or 24 on ACT. Minimum 100 graduates. 4) TEA: Federal Graduation Rate calculation from accountability standards. 5) Postsecondary data: National Student Clearinghouse from Commit! Partner Districts (districts providing PSE data include – Coppell ISD, Dallas ISD, </a:t>
            </a:r>
            <a:r>
              <a:rPr lang="en-US" sz="600" dirty="0" err="1" smtClean="0">
                <a:solidFill>
                  <a:srgbClr val="FFFFFF">
                    <a:lumMod val="50000"/>
                  </a:srgbClr>
                </a:solidFill>
                <a:latin typeface="Verdana"/>
                <a:cs typeface="Verdana"/>
              </a:rPr>
              <a:t>DeSoto</a:t>
            </a:r>
            <a:r>
              <a:rPr lang="en-US" sz="600" dirty="0" smtClean="0">
                <a:solidFill>
                  <a:srgbClr val="FFFFFF">
                    <a:lumMod val="50000"/>
                  </a:srgbClr>
                </a:solidFill>
                <a:latin typeface="Verdana"/>
                <a:cs typeface="Verdana"/>
              </a:rPr>
              <a:t> ISD, Grand Prairie ISD, Highland Park ISD, Irving ISD, Mesquite ISD, Richardson ISD, and Uplift Ed.</a:t>
            </a:r>
          </a:p>
          <a:p>
            <a:endParaRPr lang="en-US" sz="600" dirty="0">
              <a:solidFill>
                <a:srgbClr val="FFFFFF">
                  <a:lumMod val="50000"/>
                </a:srgbClr>
              </a:solidFill>
              <a:latin typeface="Verdana"/>
              <a:cs typeface="Verdana"/>
            </a:endParaRPr>
          </a:p>
        </p:txBody>
      </p:sp>
      <p:sp>
        <p:nvSpPr>
          <p:cNvPr id="4" name="Rectangle 3"/>
          <p:cNvSpPr/>
          <p:nvPr/>
        </p:nvSpPr>
        <p:spPr>
          <a:xfrm>
            <a:off x="529375" y="1417056"/>
            <a:ext cx="4738886" cy="469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kern="1200" dirty="0" err="1" smtClean="0">
              <a:solidFill>
                <a:srgbClr val="FFFFFF"/>
              </a:solidFill>
              <a:latin typeface="Verdana"/>
              <a:cs typeface="Verdana"/>
            </a:endParaRPr>
          </a:p>
        </p:txBody>
      </p:sp>
      <p:sp>
        <p:nvSpPr>
          <p:cNvPr id="5" name="TextBox 4"/>
          <p:cNvSpPr txBox="1"/>
          <p:nvPr/>
        </p:nvSpPr>
        <p:spPr>
          <a:xfrm>
            <a:off x="368275" y="1923957"/>
            <a:ext cx="4156912" cy="3293209"/>
          </a:xfrm>
          <a:prstGeom prst="rect">
            <a:avLst/>
          </a:prstGeom>
          <a:noFill/>
        </p:spPr>
        <p:txBody>
          <a:bodyPr wrap="square" rtlCol="0">
            <a:spAutoFit/>
          </a:bodyPr>
          <a:lstStyle/>
          <a:p>
            <a:pPr algn="ctr" rtl="0"/>
            <a:r>
              <a:rPr lang="en-US" sz="2400" kern="1200" dirty="0" smtClean="0">
                <a:latin typeface="Verdana"/>
                <a:cs typeface="Verdana"/>
              </a:rPr>
              <a:t>While 83% of students graduate high school, just</a:t>
            </a:r>
            <a:r>
              <a:rPr lang="en-US" sz="3200" b="1" kern="1200" dirty="0" smtClean="0">
                <a:latin typeface="Verdana"/>
                <a:cs typeface="Verdana"/>
              </a:rPr>
              <a:t> 30% </a:t>
            </a:r>
            <a:r>
              <a:rPr lang="en-US" sz="2400" kern="1200" dirty="0" smtClean="0">
                <a:latin typeface="Verdana"/>
                <a:cs typeface="Verdana"/>
              </a:rPr>
              <a:t>complete college 6 years later</a:t>
            </a:r>
          </a:p>
          <a:p>
            <a:pPr algn="ctr" rtl="0"/>
            <a:endParaRPr lang="en-US" sz="2400" kern="1200" dirty="0">
              <a:latin typeface="Verdana"/>
              <a:cs typeface="Verdana"/>
            </a:endParaRPr>
          </a:p>
          <a:p>
            <a:pPr algn="ctr" rtl="0"/>
            <a:r>
              <a:rPr lang="en-US" sz="2400" kern="1200" dirty="0" smtClean="0">
                <a:latin typeface="Verdana"/>
                <a:cs typeface="Verdana"/>
              </a:rPr>
              <a:t>This is </a:t>
            </a:r>
            <a:r>
              <a:rPr lang="en-US" sz="3200" b="1" kern="1200" dirty="0" smtClean="0">
                <a:latin typeface="Verdana"/>
                <a:cs typeface="Verdana"/>
              </a:rPr>
              <a:t>half</a:t>
            </a:r>
            <a:r>
              <a:rPr lang="en-US" sz="3200" kern="1200" dirty="0" smtClean="0">
                <a:latin typeface="Verdana"/>
                <a:cs typeface="Verdana"/>
              </a:rPr>
              <a:t> </a:t>
            </a:r>
            <a:r>
              <a:rPr lang="en-US" sz="2400" kern="1200" dirty="0" smtClean="0">
                <a:latin typeface="Verdana"/>
                <a:cs typeface="Verdana"/>
              </a:rPr>
              <a:t>the productivity required to meet the 65% goal</a:t>
            </a:r>
          </a:p>
        </p:txBody>
      </p:sp>
      <p:sp>
        <p:nvSpPr>
          <p:cNvPr id="11" name="TextBox 10"/>
          <p:cNvSpPr txBox="1"/>
          <p:nvPr/>
        </p:nvSpPr>
        <p:spPr>
          <a:xfrm>
            <a:off x="6069266" y="1635764"/>
            <a:ext cx="2847971" cy="276999"/>
          </a:xfrm>
          <a:prstGeom prst="rect">
            <a:avLst/>
          </a:prstGeom>
          <a:noFill/>
        </p:spPr>
        <p:txBody>
          <a:bodyPr wrap="square" rtlCol="0">
            <a:spAutoFit/>
          </a:bodyPr>
          <a:lstStyle/>
          <a:p>
            <a:pPr algn="ctr" rtl="0"/>
            <a:r>
              <a:rPr lang="en-US" sz="1200" b="1" kern="1200" dirty="0" smtClean="0">
                <a:latin typeface="Verdana"/>
                <a:cs typeface="Verdana"/>
              </a:rPr>
              <a:t>Dallas County achievement</a:t>
            </a:r>
          </a:p>
        </p:txBody>
      </p:sp>
      <p:cxnSp>
        <p:nvCxnSpPr>
          <p:cNvPr id="33" name="Straight Connector 32"/>
          <p:cNvCxnSpPr/>
          <p:nvPr/>
        </p:nvCxnSpPr>
        <p:spPr>
          <a:xfrm>
            <a:off x="6075542" y="2185389"/>
            <a:ext cx="2681676" cy="0"/>
          </a:xfrm>
          <a:prstGeom prst="line">
            <a:avLst/>
          </a:prstGeom>
          <a:ln>
            <a:solidFill>
              <a:srgbClr val="C4161C"/>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781814" y="3035858"/>
            <a:ext cx="1975404" cy="0"/>
          </a:xfrm>
          <a:prstGeom prst="line">
            <a:avLst/>
          </a:prstGeom>
          <a:ln>
            <a:solidFill>
              <a:srgbClr val="C4161C"/>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85229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_MG_4879.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0869" b="10869"/>
          <a:stretch>
            <a:fillRect/>
          </a:stretch>
        </p:blipFill>
        <p:spPr/>
      </p:pic>
      <p:sp>
        <p:nvSpPr>
          <p:cNvPr id="3" name="Title 2"/>
          <p:cNvSpPr>
            <a:spLocks noGrp="1"/>
          </p:cNvSpPr>
          <p:nvPr>
            <p:ph type="title"/>
          </p:nvPr>
        </p:nvSpPr>
        <p:spPr>
          <a:xfrm>
            <a:off x="381000" y="457200"/>
            <a:ext cx="6213218" cy="1039091"/>
          </a:xfrm>
        </p:spPr>
        <p:txBody>
          <a:bodyPr/>
          <a:lstStyle/>
          <a:p>
            <a:r>
              <a:rPr lang="en-US" sz="3800" dirty="0" smtClean="0"/>
              <a:t>UWSL Promise Partnerships</a:t>
            </a:r>
            <a:endParaRPr lang="en-US" sz="3800" dirty="0"/>
          </a:p>
        </p:txBody>
      </p:sp>
    </p:spTree>
    <p:extLst>
      <p:ext uri="{BB962C8B-B14F-4D97-AF65-F5344CB8AC3E}">
        <p14:creationId xmlns:p14="http://schemas.microsoft.com/office/powerpoint/2010/main" val="20628186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Nearly 170 Partners Collaborating to Tackle </a:t>
            </a:r>
            <a:r>
              <a:rPr lang="en-US" sz="2800" dirty="0"/>
              <a:t>T</a:t>
            </a:r>
            <a:r>
              <a:rPr lang="en-US" sz="2800" dirty="0" smtClean="0"/>
              <a:t>hese Challenges </a:t>
            </a:r>
            <a:endParaRPr lang="en-US" sz="2800" dirty="0"/>
          </a:p>
        </p:txBody>
      </p:sp>
      <p:pic>
        <p:nvPicPr>
          <p:cNvPr id="18" name="Picture 17" descr="Screen Shot 2015-07-29 at 9.08.23 AM.tiff"/>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34839" y="1500159"/>
            <a:ext cx="5161444" cy="5146408"/>
          </a:xfrm>
          <a:prstGeom prst="rect">
            <a:avLst/>
          </a:prstGeom>
        </p:spPr>
      </p:pic>
    </p:spTree>
    <p:extLst>
      <p:ext uri="{BB962C8B-B14F-4D97-AF65-F5344CB8AC3E}">
        <p14:creationId xmlns:p14="http://schemas.microsoft.com/office/powerpoint/2010/main" val="411372174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9"/>
          <p:cNvSpPr>
            <a:spLocks/>
          </p:cNvSpPr>
          <p:nvPr/>
        </p:nvSpPr>
        <p:spPr bwMode="blackWhite">
          <a:xfrm rot="18669545" flipH="1" flipV="1">
            <a:off x="2998067" y="3666268"/>
            <a:ext cx="815226" cy="1767906"/>
          </a:xfrm>
          <a:custGeom>
            <a:avLst/>
            <a:gdLst>
              <a:gd name="T0" fmla="*/ 2147483647 w 793"/>
              <a:gd name="T1" fmla="*/ 2147483647 h 1440"/>
              <a:gd name="T2" fmla="*/ 2147483647 w 793"/>
              <a:gd name="T3" fmla="*/ 2147483647 h 1440"/>
              <a:gd name="T4" fmla="*/ 2147483647 w 793"/>
              <a:gd name="T5" fmla="*/ 2147483647 h 1440"/>
              <a:gd name="T6" fmla="*/ 2147483647 w 793"/>
              <a:gd name="T7" fmla="*/ 2147483647 h 1440"/>
              <a:gd name="T8" fmla="*/ 2147483647 w 793"/>
              <a:gd name="T9" fmla="*/ 2147483647 h 1440"/>
              <a:gd name="T10" fmla="*/ 2147483647 w 793"/>
              <a:gd name="T11" fmla="*/ 2147483647 h 1440"/>
              <a:gd name="T12" fmla="*/ 2147483647 w 793"/>
              <a:gd name="T13" fmla="*/ 2147483647 h 1440"/>
              <a:gd name="T14" fmla="*/ 2147483647 w 793"/>
              <a:gd name="T15" fmla="*/ 2147483647 h 1440"/>
              <a:gd name="T16" fmla="*/ 2147483647 w 793"/>
              <a:gd name="T17" fmla="*/ 2147483647 h 1440"/>
              <a:gd name="T18" fmla="*/ 2147483647 w 793"/>
              <a:gd name="T19" fmla="*/ 2147483647 h 1440"/>
              <a:gd name="T20" fmla="*/ 2147483647 w 793"/>
              <a:gd name="T21" fmla="*/ 2147483647 h 1440"/>
              <a:gd name="T22" fmla="*/ 2147483647 w 793"/>
              <a:gd name="T23" fmla="*/ 2147483647 h 1440"/>
              <a:gd name="T24" fmla="*/ 2147483647 w 793"/>
              <a:gd name="T25" fmla="*/ 2147483647 h 1440"/>
              <a:gd name="T26" fmla="*/ 2147483647 w 793"/>
              <a:gd name="T27" fmla="*/ 2147483647 h 1440"/>
              <a:gd name="T28" fmla="*/ 2147483647 w 793"/>
              <a:gd name="T29" fmla="*/ 2147483647 h 1440"/>
              <a:gd name="T30" fmla="*/ 2147483647 w 793"/>
              <a:gd name="T31" fmla="*/ 2147483647 h 1440"/>
              <a:gd name="T32" fmla="*/ 2147483647 w 793"/>
              <a:gd name="T33" fmla="*/ 2147483647 h 1440"/>
              <a:gd name="T34" fmla="*/ 2147483647 w 793"/>
              <a:gd name="T35" fmla="*/ 2147483647 h 1440"/>
              <a:gd name="T36" fmla="*/ 2147483647 w 793"/>
              <a:gd name="T37" fmla="*/ 2147483647 h 1440"/>
              <a:gd name="T38" fmla="*/ 2147483647 w 793"/>
              <a:gd name="T39" fmla="*/ 2147483647 h 1440"/>
              <a:gd name="T40" fmla="*/ 2147483647 w 793"/>
              <a:gd name="T41" fmla="*/ 2147483647 h 1440"/>
              <a:gd name="T42" fmla="*/ 2147483647 w 793"/>
              <a:gd name="T43" fmla="*/ 2147483647 h 1440"/>
              <a:gd name="T44" fmla="*/ 2147483647 w 793"/>
              <a:gd name="T45" fmla="*/ 2147483647 h 1440"/>
              <a:gd name="T46" fmla="*/ 2147483647 w 793"/>
              <a:gd name="T47" fmla="*/ 2147483647 h 1440"/>
              <a:gd name="T48" fmla="*/ 2147483647 w 793"/>
              <a:gd name="T49" fmla="*/ 2147483647 h 1440"/>
              <a:gd name="T50" fmla="*/ 2147483647 w 793"/>
              <a:gd name="T51" fmla="*/ 2147483647 h 1440"/>
              <a:gd name="T52" fmla="*/ 2147483647 w 793"/>
              <a:gd name="T53" fmla="*/ 0 h 1440"/>
              <a:gd name="T54" fmla="*/ 2147483647 w 793"/>
              <a:gd name="T55" fmla="*/ 2147483647 h 1440"/>
              <a:gd name="T56" fmla="*/ 2147483647 w 793"/>
              <a:gd name="T57" fmla="*/ 2147483647 h 1440"/>
              <a:gd name="T58" fmla="*/ 2147483647 w 793"/>
              <a:gd name="T59" fmla="*/ 2147483647 h 1440"/>
              <a:gd name="T60" fmla="*/ 2147483647 w 793"/>
              <a:gd name="T61" fmla="*/ 2147483647 h 1440"/>
              <a:gd name="T62" fmla="*/ 2147483647 w 793"/>
              <a:gd name="T63" fmla="*/ 2147483647 h 1440"/>
              <a:gd name="T64" fmla="*/ 2147483647 w 793"/>
              <a:gd name="T65" fmla="*/ 2147483647 h 1440"/>
              <a:gd name="T66" fmla="*/ 2147483647 w 793"/>
              <a:gd name="T67" fmla="*/ 2147483647 h 1440"/>
              <a:gd name="T68" fmla="*/ 2147483647 w 793"/>
              <a:gd name="T69" fmla="*/ 2147483647 h 1440"/>
              <a:gd name="T70" fmla="*/ 2147483647 w 793"/>
              <a:gd name="T71" fmla="*/ 2147483647 h 1440"/>
              <a:gd name="T72" fmla="*/ 2147483647 w 793"/>
              <a:gd name="T73" fmla="*/ 2147483647 h 1440"/>
              <a:gd name="T74" fmla="*/ 2147483647 w 793"/>
              <a:gd name="T75" fmla="*/ 2147483647 h 1440"/>
              <a:gd name="T76" fmla="*/ 2147483647 w 793"/>
              <a:gd name="T77" fmla="*/ 2147483647 h 1440"/>
              <a:gd name="T78" fmla="*/ 2147483647 w 793"/>
              <a:gd name="T79" fmla="*/ 2147483647 h 1440"/>
              <a:gd name="T80" fmla="*/ 2147483647 w 793"/>
              <a:gd name="T81" fmla="*/ 2147483647 h 1440"/>
              <a:gd name="T82" fmla="*/ 2147483647 w 793"/>
              <a:gd name="T83" fmla="*/ 2147483647 h 1440"/>
              <a:gd name="T84" fmla="*/ 2147483647 w 793"/>
              <a:gd name="T85" fmla="*/ 2147483647 h 1440"/>
              <a:gd name="T86" fmla="*/ 2147483647 w 793"/>
              <a:gd name="T87" fmla="*/ 2147483647 h 1440"/>
              <a:gd name="T88" fmla="*/ 2147483647 w 793"/>
              <a:gd name="T89" fmla="*/ 2147483647 h 1440"/>
              <a:gd name="T90" fmla="*/ 2147483647 w 793"/>
              <a:gd name="T91" fmla="*/ 2147483647 h 1440"/>
              <a:gd name="T92" fmla="*/ 0 w 793"/>
              <a:gd name="T93" fmla="*/ 2147483647 h 1440"/>
              <a:gd name="T94" fmla="*/ 2147483647 w 793"/>
              <a:gd name="T95" fmla="*/ 2147483647 h 1440"/>
              <a:gd name="T96" fmla="*/ 2147483647 w 793"/>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93"/>
              <a:gd name="T148" fmla="*/ 0 h 1440"/>
              <a:gd name="T149" fmla="*/ 793 w 793"/>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93" h="1440">
                <a:moveTo>
                  <a:pt x="286" y="1316"/>
                </a:moveTo>
                <a:lnTo>
                  <a:pt x="340" y="1290"/>
                </a:lnTo>
                <a:lnTo>
                  <a:pt x="392" y="1260"/>
                </a:lnTo>
                <a:lnTo>
                  <a:pt x="442" y="1225"/>
                </a:lnTo>
                <a:lnTo>
                  <a:pt x="490" y="1187"/>
                </a:lnTo>
                <a:lnTo>
                  <a:pt x="535" y="1146"/>
                </a:lnTo>
                <a:lnTo>
                  <a:pt x="576" y="1102"/>
                </a:lnTo>
                <a:lnTo>
                  <a:pt x="616" y="1055"/>
                </a:lnTo>
                <a:lnTo>
                  <a:pt x="650" y="1005"/>
                </a:lnTo>
                <a:lnTo>
                  <a:pt x="682" y="953"/>
                </a:lnTo>
                <a:lnTo>
                  <a:pt x="709" y="900"/>
                </a:lnTo>
                <a:lnTo>
                  <a:pt x="734" y="844"/>
                </a:lnTo>
                <a:lnTo>
                  <a:pt x="753" y="786"/>
                </a:lnTo>
                <a:lnTo>
                  <a:pt x="770" y="727"/>
                </a:lnTo>
                <a:lnTo>
                  <a:pt x="781" y="668"/>
                </a:lnTo>
                <a:lnTo>
                  <a:pt x="789" y="608"/>
                </a:lnTo>
                <a:lnTo>
                  <a:pt x="792" y="547"/>
                </a:lnTo>
                <a:lnTo>
                  <a:pt x="790" y="487"/>
                </a:lnTo>
                <a:lnTo>
                  <a:pt x="786" y="427"/>
                </a:lnTo>
                <a:lnTo>
                  <a:pt x="775" y="367"/>
                </a:lnTo>
                <a:lnTo>
                  <a:pt x="762" y="308"/>
                </a:lnTo>
                <a:lnTo>
                  <a:pt x="744" y="249"/>
                </a:lnTo>
                <a:lnTo>
                  <a:pt x="722" y="193"/>
                </a:lnTo>
                <a:lnTo>
                  <a:pt x="697" y="137"/>
                </a:lnTo>
                <a:lnTo>
                  <a:pt x="667" y="84"/>
                </a:lnTo>
                <a:lnTo>
                  <a:pt x="639" y="41"/>
                </a:lnTo>
                <a:lnTo>
                  <a:pt x="609" y="0"/>
                </a:lnTo>
                <a:lnTo>
                  <a:pt x="521" y="247"/>
                </a:lnTo>
                <a:lnTo>
                  <a:pt x="277" y="280"/>
                </a:lnTo>
                <a:lnTo>
                  <a:pt x="294" y="308"/>
                </a:lnTo>
                <a:lnTo>
                  <a:pt x="316" y="347"/>
                </a:lnTo>
                <a:lnTo>
                  <a:pt x="332" y="389"/>
                </a:lnTo>
                <a:lnTo>
                  <a:pt x="345" y="431"/>
                </a:lnTo>
                <a:lnTo>
                  <a:pt x="353" y="475"/>
                </a:lnTo>
                <a:lnTo>
                  <a:pt x="357" y="519"/>
                </a:lnTo>
                <a:lnTo>
                  <a:pt x="355" y="564"/>
                </a:lnTo>
                <a:lnTo>
                  <a:pt x="350" y="608"/>
                </a:lnTo>
                <a:lnTo>
                  <a:pt x="339" y="652"/>
                </a:lnTo>
                <a:lnTo>
                  <a:pt x="325" y="694"/>
                </a:lnTo>
                <a:lnTo>
                  <a:pt x="306" y="734"/>
                </a:lnTo>
                <a:lnTo>
                  <a:pt x="284" y="772"/>
                </a:lnTo>
                <a:lnTo>
                  <a:pt x="257" y="808"/>
                </a:lnTo>
                <a:lnTo>
                  <a:pt x="227" y="841"/>
                </a:lnTo>
                <a:lnTo>
                  <a:pt x="193" y="871"/>
                </a:lnTo>
                <a:lnTo>
                  <a:pt x="156" y="896"/>
                </a:lnTo>
                <a:lnTo>
                  <a:pt x="113" y="761"/>
                </a:lnTo>
                <a:lnTo>
                  <a:pt x="0" y="1169"/>
                </a:lnTo>
                <a:lnTo>
                  <a:pt x="321" y="1439"/>
                </a:lnTo>
                <a:lnTo>
                  <a:pt x="286" y="1316"/>
                </a:lnTo>
              </a:path>
            </a:pathLst>
          </a:custGeom>
          <a:solidFill>
            <a:schemeClr val="tx1"/>
          </a:solidFill>
          <a:ln w="12700" cap="rnd">
            <a:noFill/>
            <a:round/>
            <a:headEnd/>
            <a:tailEnd/>
          </a:ln>
        </p:spPr>
        <p:txBody>
          <a:bodyPr/>
          <a:lstStyle/>
          <a:p>
            <a:pPr algn="l" rtl="0"/>
            <a:endParaRPr lang="en-GB" sz="1200" kern="1200" dirty="0">
              <a:solidFill>
                <a:srgbClr val="FFFFFF"/>
              </a:solidFill>
              <a:latin typeface="Gotham-Book" panose="02000603040000020004"/>
            </a:endParaRPr>
          </a:p>
        </p:txBody>
      </p:sp>
      <p:sp>
        <p:nvSpPr>
          <p:cNvPr id="29" name="Freeform 28"/>
          <p:cNvSpPr>
            <a:spLocks/>
          </p:cNvSpPr>
          <p:nvPr/>
        </p:nvSpPr>
        <p:spPr bwMode="blackWhite">
          <a:xfrm rot="11490830" flipH="1" flipV="1">
            <a:off x="5673374" y="3363921"/>
            <a:ext cx="815226" cy="1767906"/>
          </a:xfrm>
          <a:custGeom>
            <a:avLst/>
            <a:gdLst>
              <a:gd name="T0" fmla="*/ 2147483647 w 793"/>
              <a:gd name="T1" fmla="*/ 2147483647 h 1440"/>
              <a:gd name="T2" fmla="*/ 2147483647 w 793"/>
              <a:gd name="T3" fmla="*/ 2147483647 h 1440"/>
              <a:gd name="T4" fmla="*/ 2147483647 w 793"/>
              <a:gd name="T5" fmla="*/ 2147483647 h 1440"/>
              <a:gd name="T6" fmla="*/ 2147483647 w 793"/>
              <a:gd name="T7" fmla="*/ 2147483647 h 1440"/>
              <a:gd name="T8" fmla="*/ 2147483647 w 793"/>
              <a:gd name="T9" fmla="*/ 2147483647 h 1440"/>
              <a:gd name="T10" fmla="*/ 2147483647 w 793"/>
              <a:gd name="T11" fmla="*/ 2147483647 h 1440"/>
              <a:gd name="T12" fmla="*/ 2147483647 w 793"/>
              <a:gd name="T13" fmla="*/ 2147483647 h 1440"/>
              <a:gd name="T14" fmla="*/ 2147483647 w 793"/>
              <a:gd name="T15" fmla="*/ 2147483647 h 1440"/>
              <a:gd name="T16" fmla="*/ 2147483647 w 793"/>
              <a:gd name="T17" fmla="*/ 2147483647 h 1440"/>
              <a:gd name="T18" fmla="*/ 2147483647 w 793"/>
              <a:gd name="T19" fmla="*/ 2147483647 h 1440"/>
              <a:gd name="T20" fmla="*/ 2147483647 w 793"/>
              <a:gd name="T21" fmla="*/ 2147483647 h 1440"/>
              <a:gd name="T22" fmla="*/ 2147483647 w 793"/>
              <a:gd name="T23" fmla="*/ 2147483647 h 1440"/>
              <a:gd name="T24" fmla="*/ 2147483647 w 793"/>
              <a:gd name="T25" fmla="*/ 2147483647 h 1440"/>
              <a:gd name="T26" fmla="*/ 2147483647 w 793"/>
              <a:gd name="T27" fmla="*/ 2147483647 h 1440"/>
              <a:gd name="T28" fmla="*/ 2147483647 w 793"/>
              <a:gd name="T29" fmla="*/ 2147483647 h 1440"/>
              <a:gd name="T30" fmla="*/ 2147483647 w 793"/>
              <a:gd name="T31" fmla="*/ 2147483647 h 1440"/>
              <a:gd name="T32" fmla="*/ 2147483647 w 793"/>
              <a:gd name="T33" fmla="*/ 2147483647 h 1440"/>
              <a:gd name="T34" fmla="*/ 2147483647 w 793"/>
              <a:gd name="T35" fmla="*/ 2147483647 h 1440"/>
              <a:gd name="T36" fmla="*/ 2147483647 w 793"/>
              <a:gd name="T37" fmla="*/ 2147483647 h 1440"/>
              <a:gd name="T38" fmla="*/ 2147483647 w 793"/>
              <a:gd name="T39" fmla="*/ 2147483647 h 1440"/>
              <a:gd name="T40" fmla="*/ 2147483647 w 793"/>
              <a:gd name="T41" fmla="*/ 2147483647 h 1440"/>
              <a:gd name="T42" fmla="*/ 2147483647 w 793"/>
              <a:gd name="T43" fmla="*/ 2147483647 h 1440"/>
              <a:gd name="T44" fmla="*/ 2147483647 w 793"/>
              <a:gd name="T45" fmla="*/ 2147483647 h 1440"/>
              <a:gd name="T46" fmla="*/ 2147483647 w 793"/>
              <a:gd name="T47" fmla="*/ 2147483647 h 1440"/>
              <a:gd name="T48" fmla="*/ 2147483647 w 793"/>
              <a:gd name="T49" fmla="*/ 2147483647 h 1440"/>
              <a:gd name="T50" fmla="*/ 2147483647 w 793"/>
              <a:gd name="T51" fmla="*/ 2147483647 h 1440"/>
              <a:gd name="T52" fmla="*/ 2147483647 w 793"/>
              <a:gd name="T53" fmla="*/ 0 h 1440"/>
              <a:gd name="T54" fmla="*/ 2147483647 w 793"/>
              <a:gd name="T55" fmla="*/ 2147483647 h 1440"/>
              <a:gd name="T56" fmla="*/ 2147483647 w 793"/>
              <a:gd name="T57" fmla="*/ 2147483647 h 1440"/>
              <a:gd name="T58" fmla="*/ 2147483647 w 793"/>
              <a:gd name="T59" fmla="*/ 2147483647 h 1440"/>
              <a:gd name="T60" fmla="*/ 2147483647 w 793"/>
              <a:gd name="T61" fmla="*/ 2147483647 h 1440"/>
              <a:gd name="T62" fmla="*/ 2147483647 w 793"/>
              <a:gd name="T63" fmla="*/ 2147483647 h 1440"/>
              <a:gd name="T64" fmla="*/ 2147483647 w 793"/>
              <a:gd name="T65" fmla="*/ 2147483647 h 1440"/>
              <a:gd name="T66" fmla="*/ 2147483647 w 793"/>
              <a:gd name="T67" fmla="*/ 2147483647 h 1440"/>
              <a:gd name="T68" fmla="*/ 2147483647 w 793"/>
              <a:gd name="T69" fmla="*/ 2147483647 h 1440"/>
              <a:gd name="T70" fmla="*/ 2147483647 w 793"/>
              <a:gd name="T71" fmla="*/ 2147483647 h 1440"/>
              <a:gd name="T72" fmla="*/ 2147483647 w 793"/>
              <a:gd name="T73" fmla="*/ 2147483647 h 1440"/>
              <a:gd name="T74" fmla="*/ 2147483647 w 793"/>
              <a:gd name="T75" fmla="*/ 2147483647 h 1440"/>
              <a:gd name="T76" fmla="*/ 2147483647 w 793"/>
              <a:gd name="T77" fmla="*/ 2147483647 h 1440"/>
              <a:gd name="T78" fmla="*/ 2147483647 w 793"/>
              <a:gd name="T79" fmla="*/ 2147483647 h 1440"/>
              <a:gd name="T80" fmla="*/ 2147483647 w 793"/>
              <a:gd name="T81" fmla="*/ 2147483647 h 1440"/>
              <a:gd name="T82" fmla="*/ 2147483647 w 793"/>
              <a:gd name="T83" fmla="*/ 2147483647 h 1440"/>
              <a:gd name="T84" fmla="*/ 2147483647 w 793"/>
              <a:gd name="T85" fmla="*/ 2147483647 h 1440"/>
              <a:gd name="T86" fmla="*/ 2147483647 w 793"/>
              <a:gd name="T87" fmla="*/ 2147483647 h 1440"/>
              <a:gd name="T88" fmla="*/ 2147483647 w 793"/>
              <a:gd name="T89" fmla="*/ 2147483647 h 1440"/>
              <a:gd name="T90" fmla="*/ 2147483647 w 793"/>
              <a:gd name="T91" fmla="*/ 2147483647 h 1440"/>
              <a:gd name="T92" fmla="*/ 0 w 793"/>
              <a:gd name="T93" fmla="*/ 2147483647 h 1440"/>
              <a:gd name="T94" fmla="*/ 2147483647 w 793"/>
              <a:gd name="T95" fmla="*/ 2147483647 h 1440"/>
              <a:gd name="T96" fmla="*/ 2147483647 w 793"/>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93"/>
              <a:gd name="T148" fmla="*/ 0 h 1440"/>
              <a:gd name="T149" fmla="*/ 793 w 793"/>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93" h="1440">
                <a:moveTo>
                  <a:pt x="286" y="1316"/>
                </a:moveTo>
                <a:lnTo>
                  <a:pt x="340" y="1290"/>
                </a:lnTo>
                <a:lnTo>
                  <a:pt x="392" y="1260"/>
                </a:lnTo>
                <a:lnTo>
                  <a:pt x="442" y="1225"/>
                </a:lnTo>
                <a:lnTo>
                  <a:pt x="490" y="1187"/>
                </a:lnTo>
                <a:lnTo>
                  <a:pt x="535" y="1146"/>
                </a:lnTo>
                <a:lnTo>
                  <a:pt x="576" y="1102"/>
                </a:lnTo>
                <a:lnTo>
                  <a:pt x="616" y="1055"/>
                </a:lnTo>
                <a:lnTo>
                  <a:pt x="650" y="1005"/>
                </a:lnTo>
                <a:lnTo>
                  <a:pt x="682" y="953"/>
                </a:lnTo>
                <a:lnTo>
                  <a:pt x="709" y="900"/>
                </a:lnTo>
                <a:lnTo>
                  <a:pt x="734" y="844"/>
                </a:lnTo>
                <a:lnTo>
                  <a:pt x="753" y="786"/>
                </a:lnTo>
                <a:lnTo>
                  <a:pt x="770" y="727"/>
                </a:lnTo>
                <a:lnTo>
                  <a:pt x="781" y="668"/>
                </a:lnTo>
                <a:lnTo>
                  <a:pt x="789" y="608"/>
                </a:lnTo>
                <a:lnTo>
                  <a:pt x="792" y="547"/>
                </a:lnTo>
                <a:lnTo>
                  <a:pt x="790" y="487"/>
                </a:lnTo>
                <a:lnTo>
                  <a:pt x="786" y="427"/>
                </a:lnTo>
                <a:lnTo>
                  <a:pt x="775" y="367"/>
                </a:lnTo>
                <a:lnTo>
                  <a:pt x="762" y="308"/>
                </a:lnTo>
                <a:lnTo>
                  <a:pt x="744" y="249"/>
                </a:lnTo>
                <a:lnTo>
                  <a:pt x="722" y="193"/>
                </a:lnTo>
                <a:lnTo>
                  <a:pt x="697" y="137"/>
                </a:lnTo>
                <a:lnTo>
                  <a:pt x="667" y="84"/>
                </a:lnTo>
                <a:lnTo>
                  <a:pt x="639" y="41"/>
                </a:lnTo>
                <a:lnTo>
                  <a:pt x="609" y="0"/>
                </a:lnTo>
                <a:lnTo>
                  <a:pt x="521" y="247"/>
                </a:lnTo>
                <a:lnTo>
                  <a:pt x="277" y="280"/>
                </a:lnTo>
                <a:lnTo>
                  <a:pt x="294" y="308"/>
                </a:lnTo>
                <a:lnTo>
                  <a:pt x="316" y="347"/>
                </a:lnTo>
                <a:lnTo>
                  <a:pt x="332" y="389"/>
                </a:lnTo>
                <a:lnTo>
                  <a:pt x="345" y="431"/>
                </a:lnTo>
                <a:lnTo>
                  <a:pt x="353" y="475"/>
                </a:lnTo>
                <a:lnTo>
                  <a:pt x="357" y="519"/>
                </a:lnTo>
                <a:lnTo>
                  <a:pt x="355" y="564"/>
                </a:lnTo>
                <a:lnTo>
                  <a:pt x="350" y="608"/>
                </a:lnTo>
                <a:lnTo>
                  <a:pt x="339" y="652"/>
                </a:lnTo>
                <a:lnTo>
                  <a:pt x="325" y="694"/>
                </a:lnTo>
                <a:lnTo>
                  <a:pt x="306" y="734"/>
                </a:lnTo>
                <a:lnTo>
                  <a:pt x="284" y="772"/>
                </a:lnTo>
                <a:lnTo>
                  <a:pt x="257" y="808"/>
                </a:lnTo>
                <a:lnTo>
                  <a:pt x="227" y="841"/>
                </a:lnTo>
                <a:lnTo>
                  <a:pt x="193" y="871"/>
                </a:lnTo>
                <a:lnTo>
                  <a:pt x="156" y="896"/>
                </a:lnTo>
                <a:lnTo>
                  <a:pt x="113" y="761"/>
                </a:lnTo>
                <a:lnTo>
                  <a:pt x="0" y="1169"/>
                </a:lnTo>
                <a:lnTo>
                  <a:pt x="321" y="1439"/>
                </a:lnTo>
                <a:lnTo>
                  <a:pt x="286" y="1316"/>
                </a:lnTo>
              </a:path>
            </a:pathLst>
          </a:custGeom>
          <a:solidFill>
            <a:schemeClr val="tx1"/>
          </a:solidFill>
          <a:ln w="12700" cap="rnd">
            <a:noFill/>
            <a:round/>
            <a:headEnd/>
            <a:tailEnd/>
          </a:ln>
        </p:spPr>
        <p:txBody>
          <a:bodyPr/>
          <a:lstStyle/>
          <a:p>
            <a:pPr algn="l" rtl="0"/>
            <a:endParaRPr lang="en-GB" sz="1200" kern="1200" dirty="0">
              <a:solidFill>
                <a:srgbClr val="FFFFFF"/>
              </a:solidFill>
              <a:latin typeface="Gotham-Book" panose="02000603040000020004"/>
            </a:endParaRPr>
          </a:p>
        </p:txBody>
      </p:sp>
      <p:sp>
        <p:nvSpPr>
          <p:cNvPr id="28" name="Freeform 27"/>
          <p:cNvSpPr>
            <a:spLocks/>
          </p:cNvSpPr>
          <p:nvPr/>
        </p:nvSpPr>
        <p:spPr bwMode="blackWhite">
          <a:xfrm rot="4327995" flipH="1" flipV="1">
            <a:off x="3946724" y="1132586"/>
            <a:ext cx="815226" cy="1767906"/>
          </a:xfrm>
          <a:custGeom>
            <a:avLst/>
            <a:gdLst>
              <a:gd name="T0" fmla="*/ 2147483647 w 793"/>
              <a:gd name="T1" fmla="*/ 2147483647 h 1440"/>
              <a:gd name="T2" fmla="*/ 2147483647 w 793"/>
              <a:gd name="T3" fmla="*/ 2147483647 h 1440"/>
              <a:gd name="T4" fmla="*/ 2147483647 w 793"/>
              <a:gd name="T5" fmla="*/ 2147483647 h 1440"/>
              <a:gd name="T6" fmla="*/ 2147483647 w 793"/>
              <a:gd name="T7" fmla="*/ 2147483647 h 1440"/>
              <a:gd name="T8" fmla="*/ 2147483647 w 793"/>
              <a:gd name="T9" fmla="*/ 2147483647 h 1440"/>
              <a:gd name="T10" fmla="*/ 2147483647 w 793"/>
              <a:gd name="T11" fmla="*/ 2147483647 h 1440"/>
              <a:gd name="T12" fmla="*/ 2147483647 w 793"/>
              <a:gd name="T13" fmla="*/ 2147483647 h 1440"/>
              <a:gd name="T14" fmla="*/ 2147483647 w 793"/>
              <a:gd name="T15" fmla="*/ 2147483647 h 1440"/>
              <a:gd name="T16" fmla="*/ 2147483647 w 793"/>
              <a:gd name="T17" fmla="*/ 2147483647 h 1440"/>
              <a:gd name="T18" fmla="*/ 2147483647 w 793"/>
              <a:gd name="T19" fmla="*/ 2147483647 h 1440"/>
              <a:gd name="T20" fmla="*/ 2147483647 w 793"/>
              <a:gd name="T21" fmla="*/ 2147483647 h 1440"/>
              <a:gd name="T22" fmla="*/ 2147483647 w 793"/>
              <a:gd name="T23" fmla="*/ 2147483647 h 1440"/>
              <a:gd name="T24" fmla="*/ 2147483647 w 793"/>
              <a:gd name="T25" fmla="*/ 2147483647 h 1440"/>
              <a:gd name="T26" fmla="*/ 2147483647 w 793"/>
              <a:gd name="T27" fmla="*/ 2147483647 h 1440"/>
              <a:gd name="T28" fmla="*/ 2147483647 w 793"/>
              <a:gd name="T29" fmla="*/ 2147483647 h 1440"/>
              <a:gd name="T30" fmla="*/ 2147483647 w 793"/>
              <a:gd name="T31" fmla="*/ 2147483647 h 1440"/>
              <a:gd name="T32" fmla="*/ 2147483647 w 793"/>
              <a:gd name="T33" fmla="*/ 2147483647 h 1440"/>
              <a:gd name="T34" fmla="*/ 2147483647 w 793"/>
              <a:gd name="T35" fmla="*/ 2147483647 h 1440"/>
              <a:gd name="T36" fmla="*/ 2147483647 w 793"/>
              <a:gd name="T37" fmla="*/ 2147483647 h 1440"/>
              <a:gd name="T38" fmla="*/ 2147483647 w 793"/>
              <a:gd name="T39" fmla="*/ 2147483647 h 1440"/>
              <a:gd name="T40" fmla="*/ 2147483647 w 793"/>
              <a:gd name="T41" fmla="*/ 2147483647 h 1440"/>
              <a:gd name="T42" fmla="*/ 2147483647 w 793"/>
              <a:gd name="T43" fmla="*/ 2147483647 h 1440"/>
              <a:gd name="T44" fmla="*/ 2147483647 w 793"/>
              <a:gd name="T45" fmla="*/ 2147483647 h 1440"/>
              <a:gd name="T46" fmla="*/ 2147483647 w 793"/>
              <a:gd name="T47" fmla="*/ 2147483647 h 1440"/>
              <a:gd name="T48" fmla="*/ 2147483647 w 793"/>
              <a:gd name="T49" fmla="*/ 2147483647 h 1440"/>
              <a:gd name="T50" fmla="*/ 2147483647 w 793"/>
              <a:gd name="T51" fmla="*/ 2147483647 h 1440"/>
              <a:gd name="T52" fmla="*/ 2147483647 w 793"/>
              <a:gd name="T53" fmla="*/ 0 h 1440"/>
              <a:gd name="T54" fmla="*/ 2147483647 w 793"/>
              <a:gd name="T55" fmla="*/ 2147483647 h 1440"/>
              <a:gd name="T56" fmla="*/ 2147483647 w 793"/>
              <a:gd name="T57" fmla="*/ 2147483647 h 1440"/>
              <a:gd name="T58" fmla="*/ 2147483647 w 793"/>
              <a:gd name="T59" fmla="*/ 2147483647 h 1440"/>
              <a:gd name="T60" fmla="*/ 2147483647 w 793"/>
              <a:gd name="T61" fmla="*/ 2147483647 h 1440"/>
              <a:gd name="T62" fmla="*/ 2147483647 w 793"/>
              <a:gd name="T63" fmla="*/ 2147483647 h 1440"/>
              <a:gd name="T64" fmla="*/ 2147483647 w 793"/>
              <a:gd name="T65" fmla="*/ 2147483647 h 1440"/>
              <a:gd name="T66" fmla="*/ 2147483647 w 793"/>
              <a:gd name="T67" fmla="*/ 2147483647 h 1440"/>
              <a:gd name="T68" fmla="*/ 2147483647 w 793"/>
              <a:gd name="T69" fmla="*/ 2147483647 h 1440"/>
              <a:gd name="T70" fmla="*/ 2147483647 w 793"/>
              <a:gd name="T71" fmla="*/ 2147483647 h 1440"/>
              <a:gd name="T72" fmla="*/ 2147483647 w 793"/>
              <a:gd name="T73" fmla="*/ 2147483647 h 1440"/>
              <a:gd name="T74" fmla="*/ 2147483647 w 793"/>
              <a:gd name="T75" fmla="*/ 2147483647 h 1440"/>
              <a:gd name="T76" fmla="*/ 2147483647 w 793"/>
              <a:gd name="T77" fmla="*/ 2147483647 h 1440"/>
              <a:gd name="T78" fmla="*/ 2147483647 w 793"/>
              <a:gd name="T79" fmla="*/ 2147483647 h 1440"/>
              <a:gd name="T80" fmla="*/ 2147483647 w 793"/>
              <a:gd name="T81" fmla="*/ 2147483647 h 1440"/>
              <a:gd name="T82" fmla="*/ 2147483647 w 793"/>
              <a:gd name="T83" fmla="*/ 2147483647 h 1440"/>
              <a:gd name="T84" fmla="*/ 2147483647 w 793"/>
              <a:gd name="T85" fmla="*/ 2147483647 h 1440"/>
              <a:gd name="T86" fmla="*/ 2147483647 w 793"/>
              <a:gd name="T87" fmla="*/ 2147483647 h 1440"/>
              <a:gd name="T88" fmla="*/ 2147483647 w 793"/>
              <a:gd name="T89" fmla="*/ 2147483647 h 1440"/>
              <a:gd name="T90" fmla="*/ 2147483647 w 793"/>
              <a:gd name="T91" fmla="*/ 2147483647 h 1440"/>
              <a:gd name="T92" fmla="*/ 0 w 793"/>
              <a:gd name="T93" fmla="*/ 2147483647 h 1440"/>
              <a:gd name="T94" fmla="*/ 2147483647 w 793"/>
              <a:gd name="T95" fmla="*/ 2147483647 h 1440"/>
              <a:gd name="T96" fmla="*/ 2147483647 w 793"/>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93"/>
              <a:gd name="T148" fmla="*/ 0 h 1440"/>
              <a:gd name="T149" fmla="*/ 793 w 793"/>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93" h="1440">
                <a:moveTo>
                  <a:pt x="286" y="1316"/>
                </a:moveTo>
                <a:lnTo>
                  <a:pt x="340" y="1290"/>
                </a:lnTo>
                <a:lnTo>
                  <a:pt x="392" y="1260"/>
                </a:lnTo>
                <a:lnTo>
                  <a:pt x="442" y="1225"/>
                </a:lnTo>
                <a:lnTo>
                  <a:pt x="490" y="1187"/>
                </a:lnTo>
                <a:lnTo>
                  <a:pt x="535" y="1146"/>
                </a:lnTo>
                <a:lnTo>
                  <a:pt x="576" y="1102"/>
                </a:lnTo>
                <a:lnTo>
                  <a:pt x="616" y="1055"/>
                </a:lnTo>
                <a:lnTo>
                  <a:pt x="650" y="1005"/>
                </a:lnTo>
                <a:lnTo>
                  <a:pt x="682" y="953"/>
                </a:lnTo>
                <a:lnTo>
                  <a:pt x="709" y="900"/>
                </a:lnTo>
                <a:lnTo>
                  <a:pt x="734" y="844"/>
                </a:lnTo>
                <a:lnTo>
                  <a:pt x="753" y="786"/>
                </a:lnTo>
                <a:lnTo>
                  <a:pt x="770" y="727"/>
                </a:lnTo>
                <a:lnTo>
                  <a:pt x="781" y="668"/>
                </a:lnTo>
                <a:lnTo>
                  <a:pt x="789" y="608"/>
                </a:lnTo>
                <a:lnTo>
                  <a:pt x="792" y="547"/>
                </a:lnTo>
                <a:lnTo>
                  <a:pt x="790" y="487"/>
                </a:lnTo>
                <a:lnTo>
                  <a:pt x="786" y="427"/>
                </a:lnTo>
                <a:lnTo>
                  <a:pt x="775" y="367"/>
                </a:lnTo>
                <a:lnTo>
                  <a:pt x="762" y="308"/>
                </a:lnTo>
                <a:lnTo>
                  <a:pt x="744" y="249"/>
                </a:lnTo>
                <a:lnTo>
                  <a:pt x="722" y="193"/>
                </a:lnTo>
                <a:lnTo>
                  <a:pt x="697" y="137"/>
                </a:lnTo>
                <a:lnTo>
                  <a:pt x="667" y="84"/>
                </a:lnTo>
                <a:lnTo>
                  <a:pt x="639" y="41"/>
                </a:lnTo>
                <a:lnTo>
                  <a:pt x="609" y="0"/>
                </a:lnTo>
                <a:lnTo>
                  <a:pt x="521" y="247"/>
                </a:lnTo>
                <a:lnTo>
                  <a:pt x="277" y="280"/>
                </a:lnTo>
                <a:lnTo>
                  <a:pt x="294" y="308"/>
                </a:lnTo>
                <a:lnTo>
                  <a:pt x="316" y="347"/>
                </a:lnTo>
                <a:lnTo>
                  <a:pt x="332" y="389"/>
                </a:lnTo>
                <a:lnTo>
                  <a:pt x="345" y="431"/>
                </a:lnTo>
                <a:lnTo>
                  <a:pt x="353" y="475"/>
                </a:lnTo>
                <a:lnTo>
                  <a:pt x="357" y="519"/>
                </a:lnTo>
                <a:lnTo>
                  <a:pt x="355" y="564"/>
                </a:lnTo>
                <a:lnTo>
                  <a:pt x="350" y="608"/>
                </a:lnTo>
                <a:lnTo>
                  <a:pt x="339" y="652"/>
                </a:lnTo>
                <a:lnTo>
                  <a:pt x="325" y="694"/>
                </a:lnTo>
                <a:lnTo>
                  <a:pt x="306" y="734"/>
                </a:lnTo>
                <a:lnTo>
                  <a:pt x="284" y="772"/>
                </a:lnTo>
                <a:lnTo>
                  <a:pt x="257" y="808"/>
                </a:lnTo>
                <a:lnTo>
                  <a:pt x="227" y="841"/>
                </a:lnTo>
                <a:lnTo>
                  <a:pt x="193" y="871"/>
                </a:lnTo>
                <a:lnTo>
                  <a:pt x="156" y="896"/>
                </a:lnTo>
                <a:lnTo>
                  <a:pt x="113" y="761"/>
                </a:lnTo>
                <a:lnTo>
                  <a:pt x="0" y="1169"/>
                </a:lnTo>
                <a:lnTo>
                  <a:pt x="321" y="1439"/>
                </a:lnTo>
                <a:lnTo>
                  <a:pt x="286" y="1316"/>
                </a:lnTo>
              </a:path>
            </a:pathLst>
          </a:custGeom>
          <a:solidFill>
            <a:schemeClr val="tx1"/>
          </a:solidFill>
          <a:ln w="12700" cap="rnd">
            <a:noFill/>
            <a:round/>
            <a:headEnd/>
            <a:tailEnd/>
          </a:ln>
        </p:spPr>
        <p:txBody>
          <a:bodyPr/>
          <a:lstStyle/>
          <a:p>
            <a:pPr algn="l" rtl="0"/>
            <a:endParaRPr lang="en-GB" sz="1200" kern="1200" dirty="0">
              <a:solidFill>
                <a:srgbClr val="FFFFFF"/>
              </a:solidFill>
              <a:latin typeface="Gotham-Book" panose="02000603040000020004"/>
            </a:endParaRPr>
          </a:p>
        </p:txBody>
      </p:sp>
      <p:sp>
        <p:nvSpPr>
          <p:cNvPr id="2" name="Title 1"/>
          <p:cNvSpPr>
            <a:spLocks noGrp="1"/>
          </p:cNvSpPr>
          <p:nvPr>
            <p:ph type="title"/>
          </p:nvPr>
        </p:nvSpPr>
        <p:spPr/>
        <p:txBody>
          <a:bodyPr>
            <a:normAutofit/>
          </a:bodyPr>
          <a:lstStyle/>
          <a:p>
            <a:r>
              <a:rPr lang="en-US" sz="2800" dirty="0" smtClean="0"/>
              <a:t>Commit! Partnership Role</a:t>
            </a:r>
            <a:endParaRPr lang="en-US" sz="2800" dirty="0"/>
          </a:p>
        </p:txBody>
      </p:sp>
      <p:sp>
        <p:nvSpPr>
          <p:cNvPr id="8" name="TextBox 7"/>
          <p:cNvSpPr txBox="1"/>
          <p:nvPr/>
        </p:nvSpPr>
        <p:spPr>
          <a:xfrm>
            <a:off x="174154" y="1626735"/>
            <a:ext cx="2332759" cy="892552"/>
          </a:xfrm>
          <a:prstGeom prst="rect">
            <a:avLst/>
          </a:prstGeom>
          <a:noFill/>
        </p:spPr>
        <p:txBody>
          <a:bodyPr wrap="square" rtlCol="0">
            <a:spAutoFit/>
          </a:bodyPr>
          <a:lstStyle/>
          <a:p>
            <a:pPr algn="ctr" rtl="0">
              <a:spcBef>
                <a:spcPts val="600"/>
              </a:spcBef>
            </a:pPr>
            <a:r>
              <a:rPr lang="en-US" sz="1600" kern="1200" dirty="0" smtClean="0">
                <a:latin typeface="Verdana"/>
                <a:cs typeface="Verdana"/>
              </a:rPr>
              <a:t>Analyze </a:t>
            </a:r>
            <a:r>
              <a:rPr lang="en-US" sz="2000" b="1" kern="1200" dirty="0" smtClean="0">
                <a:latin typeface="Verdana"/>
                <a:cs typeface="Verdana"/>
              </a:rPr>
              <a:t>data</a:t>
            </a:r>
            <a:r>
              <a:rPr lang="en-US" sz="2000" kern="1200" dirty="0" smtClean="0">
                <a:latin typeface="Verdana"/>
                <a:cs typeface="Verdana"/>
              </a:rPr>
              <a:t> </a:t>
            </a:r>
            <a:r>
              <a:rPr lang="en-US" sz="1600" kern="1200" dirty="0" smtClean="0">
                <a:latin typeface="Verdana"/>
                <a:cs typeface="Verdana"/>
              </a:rPr>
              <a:t>to identify needs and practices that work</a:t>
            </a:r>
          </a:p>
        </p:txBody>
      </p:sp>
      <p:sp>
        <p:nvSpPr>
          <p:cNvPr id="12" name="TextBox 11"/>
          <p:cNvSpPr txBox="1"/>
          <p:nvPr/>
        </p:nvSpPr>
        <p:spPr>
          <a:xfrm>
            <a:off x="6588670" y="1626735"/>
            <a:ext cx="2439786" cy="1138773"/>
          </a:xfrm>
          <a:prstGeom prst="rect">
            <a:avLst/>
          </a:prstGeom>
          <a:noFill/>
        </p:spPr>
        <p:txBody>
          <a:bodyPr wrap="square" rtlCol="0">
            <a:spAutoFit/>
          </a:bodyPr>
          <a:lstStyle/>
          <a:p>
            <a:pPr algn="ctr" rtl="0">
              <a:spcBef>
                <a:spcPts val="600"/>
              </a:spcBef>
            </a:pPr>
            <a:r>
              <a:rPr lang="en-US" sz="1600" kern="1200" dirty="0" smtClean="0">
                <a:latin typeface="Verdana"/>
                <a:cs typeface="Verdana"/>
              </a:rPr>
              <a:t>Convene </a:t>
            </a:r>
            <a:r>
              <a:rPr lang="en-US" sz="2000" b="1" kern="1200" dirty="0" smtClean="0">
                <a:latin typeface="Verdana"/>
                <a:cs typeface="Verdana"/>
              </a:rPr>
              <a:t>partners</a:t>
            </a:r>
            <a:r>
              <a:rPr lang="en-US" sz="2000" kern="1200" dirty="0" smtClean="0">
                <a:latin typeface="Verdana"/>
                <a:cs typeface="Verdana"/>
              </a:rPr>
              <a:t> </a:t>
            </a:r>
            <a:r>
              <a:rPr lang="en-US" sz="1600" kern="1200" dirty="0" smtClean="0">
                <a:latin typeface="Verdana"/>
                <a:cs typeface="Verdana"/>
              </a:rPr>
              <a:t>to bring expertise and align on common approaches</a:t>
            </a:r>
          </a:p>
        </p:txBody>
      </p:sp>
      <p:sp>
        <p:nvSpPr>
          <p:cNvPr id="13" name="TextBox 12"/>
          <p:cNvSpPr txBox="1"/>
          <p:nvPr/>
        </p:nvSpPr>
        <p:spPr>
          <a:xfrm>
            <a:off x="2864487" y="5907767"/>
            <a:ext cx="3418444" cy="892552"/>
          </a:xfrm>
          <a:prstGeom prst="rect">
            <a:avLst/>
          </a:prstGeom>
          <a:noFill/>
        </p:spPr>
        <p:txBody>
          <a:bodyPr wrap="square" rtlCol="0">
            <a:spAutoFit/>
          </a:bodyPr>
          <a:lstStyle/>
          <a:p>
            <a:pPr algn="ctr" rtl="0">
              <a:spcBef>
                <a:spcPts val="600"/>
              </a:spcBef>
            </a:pPr>
            <a:r>
              <a:rPr lang="en-US" sz="1600" kern="1200" dirty="0">
                <a:latin typeface="Verdana"/>
                <a:cs typeface="Verdana"/>
              </a:rPr>
              <a:t>D</a:t>
            </a:r>
            <a:r>
              <a:rPr lang="en-US" sz="1600" kern="1200" dirty="0" smtClean="0">
                <a:latin typeface="Verdana"/>
                <a:cs typeface="Verdana"/>
              </a:rPr>
              <a:t>rive </a:t>
            </a:r>
            <a:r>
              <a:rPr lang="en-US" sz="2000" b="1" kern="1200" dirty="0" smtClean="0">
                <a:latin typeface="Verdana"/>
                <a:cs typeface="Verdana"/>
              </a:rPr>
              <a:t>results </a:t>
            </a:r>
            <a:r>
              <a:rPr lang="en-US" sz="1600" kern="1200" dirty="0" smtClean="0">
                <a:latin typeface="Verdana"/>
                <a:cs typeface="Verdana"/>
              </a:rPr>
              <a:t>and systems changes that improve the odds for more of our children</a:t>
            </a:r>
          </a:p>
        </p:txBody>
      </p:sp>
      <p:grpSp>
        <p:nvGrpSpPr>
          <p:cNvPr id="16" name="Group 15"/>
          <p:cNvGrpSpPr/>
          <p:nvPr/>
        </p:nvGrpSpPr>
        <p:grpSpPr>
          <a:xfrm>
            <a:off x="2377982" y="1906730"/>
            <a:ext cx="1976355" cy="1976355"/>
            <a:chOff x="-1615952" y="3224077"/>
            <a:chExt cx="1976355" cy="1976355"/>
          </a:xfrm>
          <a:solidFill>
            <a:schemeClr val="bg1">
              <a:lumMod val="85000"/>
            </a:schemeClr>
          </a:solidFill>
        </p:grpSpPr>
        <p:sp>
          <p:nvSpPr>
            <p:cNvPr id="15" name="Oval 14"/>
            <p:cNvSpPr>
              <a:spLocks noChangeAspect="1"/>
            </p:cNvSpPr>
            <p:nvPr/>
          </p:nvSpPr>
          <p:spPr>
            <a:xfrm>
              <a:off x="-1615952" y="3224077"/>
              <a:ext cx="1976355" cy="197635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kern="1200" dirty="0" err="1" smtClean="0">
                <a:solidFill>
                  <a:srgbClr val="FFFFFF"/>
                </a:solidFill>
                <a:latin typeface="Verdana"/>
                <a:cs typeface="Verdana"/>
              </a:endParaRPr>
            </a:p>
          </p:txBody>
        </p:sp>
        <p:pic>
          <p:nvPicPr>
            <p:cNvPr id="10" name="Picture 9" descr="47260-200.png"/>
            <p:cNvPicPr>
              <a:picLocks noChangeAspect="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313575" y="3526454"/>
              <a:ext cx="1371600" cy="1371600"/>
            </a:xfrm>
            <a:prstGeom prst="rect">
              <a:avLst/>
            </a:prstGeom>
            <a:grpFill/>
          </p:spPr>
        </p:pic>
      </p:grpSp>
      <p:grpSp>
        <p:nvGrpSpPr>
          <p:cNvPr id="21" name="Group 20"/>
          <p:cNvGrpSpPr/>
          <p:nvPr/>
        </p:nvGrpSpPr>
        <p:grpSpPr>
          <a:xfrm>
            <a:off x="4777533" y="1906730"/>
            <a:ext cx="1976355" cy="1976355"/>
            <a:chOff x="4963314" y="1977285"/>
            <a:chExt cx="1976355" cy="1976355"/>
          </a:xfrm>
          <a:solidFill>
            <a:srgbClr val="D9D9D9"/>
          </a:solidFill>
        </p:grpSpPr>
        <p:sp>
          <p:nvSpPr>
            <p:cNvPr id="19" name="Oval 18"/>
            <p:cNvSpPr>
              <a:spLocks noChangeAspect="1"/>
            </p:cNvSpPr>
            <p:nvPr/>
          </p:nvSpPr>
          <p:spPr>
            <a:xfrm>
              <a:off x="4963314" y="1977285"/>
              <a:ext cx="1976355" cy="197635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kern="1200" dirty="0" err="1" smtClean="0">
                <a:solidFill>
                  <a:srgbClr val="FFFFFF"/>
                </a:solidFill>
                <a:latin typeface="Verdana"/>
                <a:cs typeface="Verdana"/>
              </a:endParaRPr>
            </a:p>
          </p:txBody>
        </p:sp>
        <p:pic>
          <p:nvPicPr>
            <p:cNvPr id="11" name="Picture 10" descr="58894-200.png"/>
            <p:cNvPicPr>
              <a:picLocks noChangeAspect="1"/>
            </p:cNvPicPr>
            <p:nvPr/>
          </p:nvPicPr>
          <p:blipFill>
            <a:blip r:embed="rId4"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265691" y="2279662"/>
              <a:ext cx="1371600" cy="1371600"/>
            </a:xfrm>
            <a:prstGeom prst="rect">
              <a:avLst/>
            </a:prstGeom>
            <a:grpFill/>
          </p:spPr>
        </p:pic>
      </p:grpSp>
      <p:grpSp>
        <p:nvGrpSpPr>
          <p:cNvPr id="25" name="Group 24"/>
          <p:cNvGrpSpPr/>
          <p:nvPr/>
        </p:nvGrpSpPr>
        <p:grpSpPr>
          <a:xfrm>
            <a:off x="3620742" y="3883085"/>
            <a:ext cx="1976355" cy="1976355"/>
            <a:chOff x="2133028" y="4324338"/>
            <a:chExt cx="1976355" cy="1976355"/>
          </a:xfrm>
          <a:solidFill>
            <a:srgbClr val="D9D9D9"/>
          </a:solidFill>
        </p:grpSpPr>
        <p:sp>
          <p:nvSpPr>
            <p:cNvPr id="23" name="Oval 22"/>
            <p:cNvSpPr>
              <a:spLocks noChangeAspect="1"/>
            </p:cNvSpPr>
            <p:nvPr/>
          </p:nvSpPr>
          <p:spPr>
            <a:xfrm>
              <a:off x="2133028" y="4324338"/>
              <a:ext cx="1976355" cy="197635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kern="1200" dirty="0" err="1" smtClean="0">
                <a:solidFill>
                  <a:srgbClr val="FFFFFF"/>
                </a:solidFill>
                <a:latin typeface="Verdana"/>
                <a:cs typeface="Verdana"/>
              </a:endParaRPr>
            </a:p>
          </p:txBody>
        </p:sp>
        <p:pic>
          <p:nvPicPr>
            <p:cNvPr id="4" name="Picture 3"/>
            <p:cNvPicPr>
              <a:picLocks noChangeAspect="1"/>
            </p:cNvPicPr>
            <p:nvPr/>
          </p:nvPicPr>
          <p:blipFill>
            <a:blip r:embed="rId5"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435405" y="4626715"/>
              <a:ext cx="1371600" cy="1371600"/>
            </a:xfrm>
            <a:prstGeom prst="rect">
              <a:avLst/>
            </a:prstGeom>
            <a:grpFill/>
          </p:spPr>
        </p:pic>
      </p:grpSp>
    </p:spTree>
    <p:extLst>
      <p:ext uri="{BB962C8B-B14F-4D97-AF65-F5344CB8AC3E}">
        <p14:creationId xmlns:p14="http://schemas.microsoft.com/office/powerpoint/2010/main" val="24900760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28" grpId="0" animBg="1"/>
      <p:bldP spid="8"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1835308508"/>
              </p:ext>
            </p:extLst>
          </p:nvPr>
        </p:nvGraphicFramePr>
        <p:xfrm>
          <a:off x="-1577987" y="701988"/>
          <a:ext cx="10442955" cy="542518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162163" y="5754269"/>
            <a:ext cx="832088" cy="338554"/>
          </a:xfrm>
          <a:prstGeom prst="rect">
            <a:avLst/>
          </a:prstGeom>
          <a:noFill/>
          <a:ln w="57150" cmpd="sng">
            <a:noFill/>
          </a:ln>
        </p:spPr>
        <p:txBody>
          <a:bodyPr wrap="square" rtlCol="0" anchor="ctr">
            <a:spAutoFit/>
          </a:bodyPr>
          <a:lstStyle/>
          <a:p>
            <a:pPr algn="ctr" rtl="0"/>
            <a:r>
              <a:rPr lang="en-US" sz="800" kern="1200" dirty="0" smtClean="0">
                <a:latin typeface="Verdana"/>
                <a:cs typeface="Verdana"/>
              </a:rPr>
              <a:t>Kinder Ready</a:t>
            </a:r>
          </a:p>
        </p:txBody>
      </p:sp>
      <p:sp>
        <p:nvSpPr>
          <p:cNvPr id="8" name="TextBox 7"/>
          <p:cNvSpPr txBox="1"/>
          <p:nvPr/>
        </p:nvSpPr>
        <p:spPr>
          <a:xfrm>
            <a:off x="1929764" y="5815824"/>
            <a:ext cx="832088" cy="215444"/>
          </a:xfrm>
          <a:prstGeom prst="rect">
            <a:avLst/>
          </a:prstGeom>
          <a:noFill/>
          <a:ln w="57150" cmpd="sng">
            <a:noFill/>
          </a:ln>
        </p:spPr>
        <p:txBody>
          <a:bodyPr wrap="square" rtlCol="0" anchor="ctr">
            <a:spAutoFit/>
          </a:bodyPr>
          <a:lstStyle/>
          <a:p>
            <a:pPr algn="ctr" rtl="0"/>
            <a:r>
              <a:rPr lang="en-US" sz="800" kern="1200" dirty="0" smtClean="0">
                <a:latin typeface="Verdana"/>
                <a:cs typeface="Verdana"/>
              </a:rPr>
              <a:t>3</a:t>
            </a:r>
            <a:r>
              <a:rPr lang="en-US" sz="800" kern="1200" baseline="30000" dirty="0" smtClean="0">
                <a:latin typeface="Verdana"/>
                <a:cs typeface="Verdana"/>
              </a:rPr>
              <a:t>rd</a:t>
            </a:r>
            <a:r>
              <a:rPr lang="en-US" sz="800" kern="1200" dirty="0" smtClean="0">
                <a:latin typeface="Verdana"/>
                <a:cs typeface="Verdana"/>
              </a:rPr>
              <a:t> Reading</a:t>
            </a:r>
          </a:p>
        </p:txBody>
      </p:sp>
      <p:sp>
        <p:nvSpPr>
          <p:cNvPr id="9" name="TextBox 8"/>
          <p:cNvSpPr txBox="1"/>
          <p:nvPr/>
        </p:nvSpPr>
        <p:spPr>
          <a:xfrm>
            <a:off x="2697365" y="5815824"/>
            <a:ext cx="832088" cy="215444"/>
          </a:xfrm>
          <a:prstGeom prst="rect">
            <a:avLst/>
          </a:prstGeom>
          <a:noFill/>
          <a:ln w="57150" cmpd="sng">
            <a:noFill/>
          </a:ln>
        </p:spPr>
        <p:txBody>
          <a:bodyPr wrap="square" rtlCol="0" anchor="ctr">
            <a:spAutoFit/>
          </a:bodyPr>
          <a:lstStyle/>
          <a:p>
            <a:pPr algn="ctr" rtl="0"/>
            <a:r>
              <a:rPr lang="en-US" sz="800" kern="1200" dirty="0" smtClean="0">
                <a:latin typeface="Verdana"/>
                <a:cs typeface="Verdana"/>
              </a:rPr>
              <a:t>4</a:t>
            </a:r>
            <a:r>
              <a:rPr lang="en-US" sz="800" kern="1200" baseline="30000" dirty="0" smtClean="0">
                <a:latin typeface="Verdana"/>
                <a:cs typeface="Verdana"/>
              </a:rPr>
              <a:t>th</a:t>
            </a:r>
            <a:r>
              <a:rPr lang="en-US" sz="800" kern="1200" dirty="0" smtClean="0">
                <a:latin typeface="Verdana"/>
                <a:cs typeface="Verdana"/>
              </a:rPr>
              <a:t> Math</a:t>
            </a:r>
          </a:p>
        </p:txBody>
      </p:sp>
      <p:sp>
        <p:nvSpPr>
          <p:cNvPr id="10" name="TextBox 9"/>
          <p:cNvSpPr txBox="1"/>
          <p:nvPr/>
        </p:nvSpPr>
        <p:spPr>
          <a:xfrm>
            <a:off x="3464966" y="5815824"/>
            <a:ext cx="832088" cy="215444"/>
          </a:xfrm>
          <a:prstGeom prst="rect">
            <a:avLst/>
          </a:prstGeom>
          <a:noFill/>
          <a:ln w="57150" cmpd="sng">
            <a:noFill/>
          </a:ln>
        </p:spPr>
        <p:txBody>
          <a:bodyPr wrap="square" rtlCol="0" anchor="ctr">
            <a:spAutoFit/>
          </a:bodyPr>
          <a:lstStyle/>
          <a:p>
            <a:pPr algn="ctr" rtl="0"/>
            <a:r>
              <a:rPr lang="en-US" sz="800" kern="1200" dirty="0" smtClean="0">
                <a:latin typeface="Verdana"/>
                <a:cs typeface="Verdana"/>
              </a:rPr>
              <a:t>8</a:t>
            </a:r>
            <a:r>
              <a:rPr lang="en-US" sz="800" kern="1200" baseline="30000" dirty="0" smtClean="0">
                <a:latin typeface="Verdana"/>
                <a:cs typeface="Verdana"/>
              </a:rPr>
              <a:t>th</a:t>
            </a:r>
            <a:r>
              <a:rPr lang="en-US" sz="800" kern="1200" dirty="0" smtClean="0">
                <a:latin typeface="Verdana"/>
                <a:cs typeface="Verdana"/>
              </a:rPr>
              <a:t> Science</a:t>
            </a:r>
          </a:p>
        </p:txBody>
      </p:sp>
      <p:sp>
        <p:nvSpPr>
          <p:cNvPr id="11" name="TextBox 10"/>
          <p:cNvSpPr txBox="1"/>
          <p:nvPr/>
        </p:nvSpPr>
        <p:spPr>
          <a:xfrm>
            <a:off x="4232567" y="5815824"/>
            <a:ext cx="832088" cy="215444"/>
          </a:xfrm>
          <a:prstGeom prst="rect">
            <a:avLst/>
          </a:prstGeom>
          <a:noFill/>
          <a:ln w="57150" cmpd="sng">
            <a:noFill/>
          </a:ln>
        </p:spPr>
        <p:txBody>
          <a:bodyPr wrap="square" rtlCol="0" anchor="ctr">
            <a:spAutoFit/>
          </a:bodyPr>
          <a:lstStyle/>
          <a:p>
            <a:pPr algn="ctr" rtl="0"/>
            <a:r>
              <a:rPr lang="en-US" sz="800" kern="1200" dirty="0" smtClean="0">
                <a:latin typeface="Verdana"/>
                <a:cs typeface="Verdana"/>
              </a:rPr>
              <a:t>Algebra I</a:t>
            </a:r>
          </a:p>
        </p:txBody>
      </p:sp>
      <p:sp>
        <p:nvSpPr>
          <p:cNvPr id="12" name="TextBox 11"/>
          <p:cNvSpPr txBox="1"/>
          <p:nvPr/>
        </p:nvSpPr>
        <p:spPr>
          <a:xfrm>
            <a:off x="5000168" y="5754269"/>
            <a:ext cx="832088" cy="338554"/>
          </a:xfrm>
          <a:prstGeom prst="rect">
            <a:avLst/>
          </a:prstGeom>
          <a:noFill/>
          <a:ln w="57150" cmpd="sng">
            <a:noFill/>
          </a:ln>
        </p:spPr>
        <p:txBody>
          <a:bodyPr wrap="square" rtlCol="0" anchor="ctr">
            <a:spAutoFit/>
          </a:bodyPr>
          <a:lstStyle/>
          <a:p>
            <a:pPr algn="ctr" rtl="0"/>
            <a:r>
              <a:rPr lang="en-US" sz="800" kern="1200" dirty="0" smtClean="0">
                <a:latin typeface="Verdana"/>
                <a:cs typeface="Verdana"/>
              </a:rPr>
              <a:t>College Ready</a:t>
            </a:r>
          </a:p>
        </p:txBody>
      </p:sp>
      <p:sp>
        <p:nvSpPr>
          <p:cNvPr id="19" name="TextBox 18"/>
          <p:cNvSpPr txBox="1"/>
          <p:nvPr/>
        </p:nvSpPr>
        <p:spPr>
          <a:xfrm>
            <a:off x="5767769" y="5754269"/>
            <a:ext cx="832088" cy="338554"/>
          </a:xfrm>
          <a:prstGeom prst="rect">
            <a:avLst/>
          </a:prstGeom>
          <a:noFill/>
          <a:ln w="57150" cmpd="sng">
            <a:noFill/>
          </a:ln>
        </p:spPr>
        <p:txBody>
          <a:bodyPr wrap="square" rtlCol="0" anchor="ctr">
            <a:spAutoFit/>
          </a:bodyPr>
          <a:lstStyle/>
          <a:p>
            <a:pPr algn="ctr" rtl="0"/>
            <a:r>
              <a:rPr lang="en-US" sz="800" kern="1200" dirty="0" smtClean="0">
                <a:latin typeface="Verdana"/>
                <a:cs typeface="Verdana"/>
              </a:rPr>
              <a:t>HS Grad Rate</a:t>
            </a:r>
          </a:p>
        </p:txBody>
      </p:sp>
      <p:sp>
        <p:nvSpPr>
          <p:cNvPr id="21" name="TextBox 20"/>
          <p:cNvSpPr txBox="1"/>
          <p:nvPr/>
        </p:nvSpPr>
        <p:spPr>
          <a:xfrm>
            <a:off x="394562" y="5692714"/>
            <a:ext cx="832088" cy="461665"/>
          </a:xfrm>
          <a:prstGeom prst="rect">
            <a:avLst/>
          </a:prstGeom>
          <a:noFill/>
          <a:ln w="57150" cmpd="sng">
            <a:noFill/>
          </a:ln>
        </p:spPr>
        <p:txBody>
          <a:bodyPr wrap="square" rtlCol="0" anchor="ctr">
            <a:spAutoFit/>
          </a:bodyPr>
          <a:lstStyle/>
          <a:p>
            <a:pPr algn="ctr" rtl="0"/>
            <a:r>
              <a:rPr lang="en-US" sz="800" kern="1200" dirty="0" smtClean="0">
                <a:latin typeface="Verdana"/>
                <a:cs typeface="Verdana"/>
              </a:rPr>
              <a:t>Pre-K4 Students Enrolled</a:t>
            </a:r>
          </a:p>
        </p:txBody>
      </p:sp>
      <p:sp>
        <p:nvSpPr>
          <p:cNvPr id="23" name="TextBox 22"/>
          <p:cNvSpPr txBox="1"/>
          <p:nvPr/>
        </p:nvSpPr>
        <p:spPr>
          <a:xfrm>
            <a:off x="6535370" y="5754269"/>
            <a:ext cx="832088" cy="338554"/>
          </a:xfrm>
          <a:prstGeom prst="rect">
            <a:avLst/>
          </a:prstGeom>
          <a:noFill/>
          <a:ln w="57150" cmpd="sng">
            <a:noFill/>
          </a:ln>
        </p:spPr>
        <p:txBody>
          <a:bodyPr wrap="square" rtlCol="0" anchor="ctr">
            <a:spAutoFit/>
          </a:bodyPr>
          <a:lstStyle/>
          <a:p>
            <a:pPr algn="ctr" rtl="0"/>
            <a:r>
              <a:rPr lang="en-US" sz="800" kern="1200" dirty="0" smtClean="0">
                <a:latin typeface="Verdana"/>
                <a:cs typeface="Verdana"/>
              </a:rPr>
              <a:t>College Enrollment</a:t>
            </a:r>
            <a:endParaRPr lang="en-US" sz="800" kern="1200" dirty="0">
              <a:latin typeface="Verdana"/>
              <a:cs typeface="Verdana"/>
            </a:endParaRPr>
          </a:p>
        </p:txBody>
      </p:sp>
      <p:sp>
        <p:nvSpPr>
          <p:cNvPr id="24" name="TextBox 23"/>
          <p:cNvSpPr txBox="1"/>
          <p:nvPr/>
        </p:nvSpPr>
        <p:spPr>
          <a:xfrm>
            <a:off x="7302971" y="5692714"/>
            <a:ext cx="832088" cy="461665"/>
          </a:xfrm>
          <a:prstGeom prst="rect">
            <a:avLst/>
          </a:prstGeom>
          <a:noFill/>
          <a:ln w="57150" cmpd="sng">
            <a:noFill/>
          </a:ln>
        </p:spPr>
        <p:txBody>
          <a:bodyPr wrap="square" rtlCol="0" anchor="ctr">
            <a:spAutoFit/>
          </a:bodyPr>
          <a:lstStyle/>
          <a:p>
            <a:pPr algn="ctr" rtl="0"/>
            <a:r>
              <a:rPr lang="en-US" sz="800" kern="1200" dirty="0" smtClean="0">
                <a:latin typeface="Verdana"/>
                <a:cs typeface="Verdana"/>
              </a:rPr>
              <a:t>College </a:t>
            </a:r>
          </a:p>
          <a:p>
            <a:pPr algn="ctr" rtl="0"/>
            <a:r>
              <a:rPr lang="en-US" sz="800" kern="1200" dirty="0" smtClean="0">
                <a:latin typeface="Verdana"/>
                <a:cs typeface="Verdana"/>
              </a:rPr>
              <a:t>1</a:t>
            </a:r>
            <a:r>
              <a:rPr lang="en-US" sz="800" kern="1200" baseline="30000" dirty="0" smtClean="0">
                <a:latin typeface="Verdana"/>
                <a:cs typeface="Verdana"/>
              </a:rPr>
              <a:t>st</a:t>
            </a:r>
            <a:r>
              <a:rPr lang="en-US" sz="800" kern="1200" dirty="0" smtClean="0">
                <a:latin typeface="Verdana"/>
                <a:cs typeface="Verdana"/>
              </a:rPr>
              <a:t> </a:t>
            </a:r>
            <a:r>
              <a:rPr lang="en-US" sz="800" kern="1200" dirty="0" err="1" smtClean="0">
                <a:latin typeface="Verdana"/>
                <a:cs typeface="Verdana"/>
              </a:rPr>
              <a:t>Yr</a:t>
            </a:r>
            <a:r>
              <a:rPr lang="en-US" sz="800" kern="1200" dirty="0" smtClean="0">
                <a:latin typeface="Verdana"/>
                <a:cs typeface="Verdana"/>
              </a:rPr>
              <a:t> Persistence</a:t>
            </a:r>
            <a:endParaRPr lang="en-US" sz="800" kern="1200" dirty="0">
              <a:latin typeface="Verdana"/>
              <a:cs typeface="Verdana"/>
            </a:endParaRPr>
          </a:p>
        </p:txBody>
      </p:sp>
      <p:sp>
        <p:nvSpPr>
          <p:cNvPr id="25" name="TextBox 24"/>
          <p:cNvSpPr txBox="1"/>
          <p:nvPr/>
        </p:nvSpPr>
        <p:spPr>
          <a:xfrm>
            <a:off x="8070576" y="5754269"/>
            <a:ext cx="832088" cy="338554"/>
          </a:xfrm>
          <a:prstGeom prst="rect">
            <a:avLst/>
          </a:prstGeom>
          <a:noFill/>
          <a:ln w="57150" cmpd="sng">
            <a:noFill/>
          </a:ln>
        </p:spPr>
        <p:txBody>
          <a:bodyPr wrap="square" rtlCol="0" anchor="ctr">
            <a:spAutoFit/>
          </a:bodyPr>
          <a:lstStyle/>
          <a:p>
            <a:pPr algn="ctr" rtl="0"/>
            <a:r>
              <a:rPr lang="en-US" sz="800" kern="1200" dirty="0" smtClean="0">
                <a:latin typeface="Verdana"/>
                <a:cs typeface="Verdana"/>
              </a:rPr>
              <a:t>College 6-Yr Completion</a:t>
            </a:r>
            <a:endParaRPr lang="en-US" sz="800" kern="1200" dirty="0">
              <a:latin typeface="Verdana"/>
              <a:cs typeface="Verdana"/>
            </a:endParaRPr>
          </a:p>
        </p:txBody>
      </p:sp>
      <p:sp>
        <p:nvSpPr>
          <p:cNvPr id="2" name="Title 1"/>
          <p:cNvSpPr>
            <a:spLocks noGrp="1"/>
          </p:cNvSpPr>
          <p:nvPr>
            <p:ph type="title"/>
          </p:nvPr>
        </p:nvSpPr>
        <p:spPr/>
        <p:txBody>
          <a:bodyPr>
            <a:noAutofit/>
          </a:bodyPr>
          <a:lstStyle/>
          <a:p>
            <a:r>
              <a:rPr lang="en-US" sz="2400" dirty="0" smtClean="0"/>
              <a:t>Meaningful Growth </a:t>
            </a:r>
            <a:r>
              <a:rPr lang="en-US" sz="2400" dirty="0"/>
              <a:t>s</a:t>
            </a:r>
            <a:r>
              <a:rPr lang="en-US" sz="2400" dirty="0" smtClean="0"/>
              <a:t>ince 2011-12</a:t>
            </a:r>
            <a:br>
              <a:rPr lang="en-US" sz="2400" dirty="0" smtClean="0"/>
            </a:br>
            <a:r>
              <a:rPr lang="en-US" sz="2400" b="1" dirty="0" smtClean="0"/>
              <a:t>14,500+</a:t>
            </a:r>
            <a:r>
              <a:rPr lang="en-US" sz="2400" dirty="0" smtClean="0"/>
              <a:t> Additional Students Meeting Benchmarks</a:t>
            </a:r>
            <a:endParaRPr lang="en-US" sz="2400" dirty="0"/>
          </a:p>
        </p:txBody>
      </p:sp>
      <p:sp>
        <p:nvSpPr>
          <p:cNvPr id="30" name="Footer Placeholder 3"/>
          <p:cNvSpPr txBox="1">
            <a:spLocks/>
          </p:cNvSpPr>
          <p:nvPr/>
        </p:nvSpPr>
        <p:spPr>
          <a:xfrm>
            <a:off x="1273215" y="6189230"/>
            <a:ext cx="7870785" cy="64337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smtClean="0">
                <a:solidFill>
                  <a:srgbClr val="FFFFFF">
                    <a:lumMod val="50000"/>
                  </a:srgbClr>
                </a:solidFill>
                <a:latin typeface="Verdana"/>
                <a:cs typeface="Verdana"/>
              </a:rPr>
              <a:t>Note: All change data 2014-15 vs. 2011-12 except for: (1) Pre-K Enrollment and Kinder Ready for the 2013-14 year (2) College Ready, HS Grad, and College Enrollment: Class of 2013 vs. 2011, (3) College Persistence: HS Class of 2012 vs. 2010, (4) College Completion: HS Class of 2008 vs. 2006</a:t>
            </a:r>
          </a:p>
          <a:p>
            <a:r>
              <a:rPr lang="en-US" sz="800" dirty="0" smtClean="0">
                <a:solidFill>
                  <a:srgbClr val="FFFFFF">
                    <a:lumMod val="50000"/>
                  </a:srgbClr>
                </a:solidFill>
                <a:latin typeface="Verdana"/>
                <a:cs typeface="Verdana"/>
              </a:rPr>
              <a:t>Note</a:t>
            </a:r>
            <a:r>
              <a:rPr lang="en-US" sz="800" dirty="0">
                <a:solidFill>
                  <a:srgbClr val="FFFFFF">
                    <a:lumMod val="50000"/>
                  </a:srgbClr>
                </a:solidFill>
                <a:latin typeface="Verdana"/>
                <a:cs typeface="Verdana"/>
              </a:rPr>
              <a:t>:</a:t>
            </a:r>
            <a:r>
              <a:rPr lang="en-US" sz="800" dirty="0" smtClean="0">
                <a:solidFill>
                  <a:srgbClr val="FFFFFF">
                    <a:lumMod val="50000"/>
                  </a:srgbClr>
                </a:solidFill>
                <a:latin typeface="Verdana"/>
                <a:cs typeface="Verdana"/>
              </a:rPr>
              <a:t> </a:t>
            </a:r>
            <a:r>
              <a:rPr lang="en-US" sz="800" dirty="0">
                <a:solidFill>
                  <a:srgbClr val="FFFFFF">
                    <a:lumMod val="50000"/>
                  </a:srgbClr>
                </a:solidFill>
                <a:latin typeface="Verdana"/>
                <a:cs typeface="Verdana"/>
              </a:rPr>
              <a:t>A</a:t>
            </a:r>
            <a:r>
              <a:rPr lang="en-US" sz="800" dirty="0" smtClean="0">
                <a:solidFill>
                  <a:srgbClr val="FFFFFF">
                    <a:lumMod val="50000"/>
                  </a:srgbClr>
                </a:solidFill>
                <a:latin typeface="Verdana"/>
                <a:cs typeface="Verdana"/>
              </a:rPr>
              <a:t>bsolute change numbers extrapolated for Kindergarten Readiness, College Enrollment, College Persistence, and College Completion based on capture rate in data obtained</a:t>
            </a:r>
            <a:endParaRPr lang="en-US" sz="800" dirty="0">
              <a:solidFill>
                <a:srgbClr val="FFFFFF">
                  <a:lumMod val="50000"/>
                </a:srgbClr>
              </a:solidFill>
              <a:latin typeface="Verdana"/>
            </a:endParaRPr>
          </a:p>
        </p:txBody>
      </p:sp>
    </p:spTree>
    <p:extLst>
      <p:ext uri="{BB962C8B-B14F-4D97-AF65-F5344CB8AC3E}">
        <p14:creationId xmlns:p14="http://schemas.microsoft.com/office/powerpoint/2010/main" val="187657520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a:xfrm flipV="1">
            <a:off x="1451377" y="2086232"/>
            <a:ext cx="0" cy="1606786"/>
          </a:xfrm>
          <a:prstGeom prst="line">
            <a:avLst/>
          </a:prstGeom>
          <a:ln>
            <a:solidFill>
              <a:schemeClr val="bg1">
                <a:lumMod val="50000"/>
              </a:schemeClr>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4341173" y="2086232"/>
            <a:ext cx="0" cy="1606786"/>
          </a:xfrm>
          <a:prstGeom prst="line">
            <a:avLst/>
          </a:prstGeom>
          <a:ln>
            <a:solidFill>
              <a:schemeClr val="bg1">
                <a:lumMod val="50000"/>
              </a:schemeClr>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2825002" y="2086232"/>
            <a:ext cx="0" cy="1606786"/>
          </a:xfrm>
          <a:prstGeom prst="line">
            <a:avLst/>
          </a:prstGeom>
          <a:ln>
            <a:solidFill>
              <a:schemeClr val="bg1">
                <a:lumMod val="50000"/>
              </a:schemeClr>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451377" y="3874430"/>
            <a:ext cx="0" cy="1606786"/>
          </a:xfrm>
          <a:prstGeom prst="line">
            <a:avLst/>
          </a:prstGeom>
          <a:ln>
            <a:solidFill>
              <a:schemeClr val="bg1">
                <a:lumMod val="50000"/>
              </a:schemeClr>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341173" y="3874430"/>
            <a:ext cx="0" cy="1606786"/>
          </a:xfrm>
          <a:prstGeom prst="line">
            <a:avLst/>
          </a:prstGeom>
          <a:ln>
            <a:solidFill>
              <a:schemeClr val="bg1">
                <a:lumMod val="50000"/>
              </a:schemeClr>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2825002" y="3874430"/>
            <a:ext cx="0" cy="1606786"/>
          </a:xfrm>
          <a:prstGeom prst="line">
            <a:avLst/>
          </a:prstGeom>
          <a:ln>
            <a:solidFill>
              <a:schemeClr val="bg1">
                <a:lumMod val="50000"/>
              </a:schemeClr>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84" name="Shape 184"/>
          <p:cNvSpPr>
            <a:spLocks noGrp="1"/>
          </p:cNvSpPr>
          <p:nvPr>
            <p:ph type="title"/>
          </p:nvPr>
        </p:nvSpPr>
        <p:spPr>
          <a:prstGeom prst="rect">
            <a:avLst/>
          </a:prstGeom>
        </p:spPr>
        <p:txBody>
          <a:bodyPr lIns="0" tIns="0" rIns="0" bIns="0">
            <a:normAutofit/>
          </a:bodyPr>
          <a:lstStyle/>
          <a:p>
            <a:pPr lvl="0">
              <a:defRPr sz="1800">
                <a:solidFill>
                  <a:srgbClr val="000000"/>
                </a:solidFill>
              </a:defRPr>
            </a:pPr>
            <a:r>
              <a:rPr lang="en-US" sz="2800" dirty="0" smtClean="0">
                <a:solidFill>
                  <a:srgbClr val="FFFFFF"/>
                </a:solidFill>
              </a:rPr>
              <a:t>3 Mutually Reinforcing Strategies</a:t>
            </a:r>
            <a:endParaRPr sz="2800" dirty="0">
              <a:solidFill>
                <a:srgbClr val="FFFFFF"/>
              </a:solidFill>
            </a:endParaRPr>
          </a:p>
        </p:txBody>
      </p:sp>
      <p:sp>
        <p:nvSpPr>
          <p:cNvPr id="3" name="Oval 2"/>
          <p:cNvSpPr/>
          <p:nvPr/>
        </p:nvSpPr>
        <p:spPr>
          <a:xfrm>
            <a:off x="336926" y="1645660"/>
            <a:ext cx="4937274" cy="816353"/>
          </a:xfrm>
          <a:prstGeom prst="ellipse">
            <a:avLst/>
          </a:prstGeom>
          <a:solidFill>
            <a:schemeClr val="accent4">
              <a:lumMod val="40000"/>
              <a:lumOff val="60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US" kern="1200" dirty="0" smtClean="0">
                <a:solidFill>
                  <a:srgbClr val="003663"/>
                </a:solidFill>
                <a:latin typeface="Verdana"/>
                <a:cs typeface="Verdana"/>
              </a:rPr>
              <a:t>Dallas County</a:t>
            </a:r>
          </a:p>
        </p:txBody>
      </p:sp>
      <p:sp>
        <p:nvSpPr>
          <p:cNvPr id="6" name="Oval 5"/>
          <p:cNvSpPr/>
          <p:nvPr/>
        </p:nvSpPr>
        <p:spPr>
          <a:xfrm>
            <a:off x="336926" y="3304280"/>
            <a:ext cx="4937274" cy="816353"/>
          </a:xfrm>
          <a:prstGeom prst="ellipse">
            <a:avLst/>
          </a:prstGeom>
          <a:solidFill>
            <a:schemeClr val="accent4">
              <a:lumMod val="40000"/>
              <a:lumOff val="60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kern="1200" dirty="0" err="1" smtClean="0">
              <a:solidFill>
                <a:srgbClr val="FFFFFF"/>
              </a:solidFill>
              <a:latin typeface="Verdana"/>
              <a:cs typeface="Verdana"/>
            </a:endParaRPr>
          </a:p>
        </p:txBody>
      </p:sp>
      <p:sp>
        <p:nvSpPr>
          <p:cNvPr id="7" name="Oval 6"/>
          <p:cNvSpPr/>
          <p:nvPr/>
        </p:nvSpPr>
        <p:spPr>
          <a:xfrm>
            <a:off x="336926" y="5092478"/>
            <a:ext cx="4937274" cy="816353"/>
          </a:xfrm>
          <a:prstGeom prst="ellipse">
            <a:avLst/>
          </a:prstGeom>
          <a:solidFill>
            <a:schemeClr val="accent4">
              <a:lumMod val="40000"/>
              <a:lumOff val="60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kern="1200" dirty="0" err="1" smtClean="0">
              <a:solidFill>
                <a:srgbClr val="FFFFFF"/>
              </a:solidFill>
              <a:latin typeface="Verdana"/>
              <a:cs typeface="Verdana"/>
            </a:endParaRPr>
          </a:p>
        </p:txBody>
      </p:sp>
      <p:sp>
        <p:nvSpPr>
          <p:cNvPr id="4" name="Oval 3"/>
          <p:cNvSpPr/>
          <p:nvPr/>
        </p:nvSpPr>
        <p:spPr>
          <a:xfrm>
            <a:off x="790481" y="5312763"/>
            <a:ext cx="544267" cy="336907"/>
          </a:xfrm>
          <a:prstGeom prst="ellipse">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kern="1200" dirty="0" err="1" smtClean="0">
              <a:solidFill>
                <a:srgbClr val="FFFFFF"/>
              </a:solidFill>
              <a:latin typeface="Verdana"/>
              <a:cs typeface="Verdana"/>
            </a:endParaRPr>
          </a:p>
        </p:txBody>
      </p:sp>
      <p:sp>
        <p:nvSpPr>
          <p:cNvPr id="9" name="Oval 8"/>
          <p:cNvSpPr/>
          <p:nvPr/>
        </p:nvSpPr>
        <p:spPr>
          <a:xfrm>
            <a:off x="2423282" y="5468258"/>
            <a:ext cx="544267" cy="33690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kern="1200" dirty="0" err="1" smtClean="0">
              <a:solidFill>
                <a:srgbClr val="FFFFFF"/>
              </a:solidFill>
              <a:latin typeface="Verdana"/>
              <a:cs typeface="Verdana"/>
            </a:endParaRPr>
          </a:p>
        </p:txBody>
      </p:sp>
      <p:sp>
        <p:nvSpPr>
          <p:cNvPr id="10" name="Oval 9"/>
          <p:cNvSpPr/>
          <p:nvPr/>
        </p:nvSpPr>
        <p:spPr>
          <a:xfrm>
            <a:off x="3278557" y="5481216"/>
            <a:ext cx="544267" cy="33690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kern="1200" dirty="0" err="1" smtClean="0">
              <a:solidFill>
                <a:srgbClr val="FFFFFF"/>
              </a:solidFill>
              <a:latin typeface="Verdana"/>
              <a:cs typeface="Verdana"/>
            </a:endParaRPr>
          </a:p>
        </p:txBody>
      </p:sp>
      <p:sp>
        <p:nvSpPr>
          <p:cNvPr id="11" name="Oval 10"/>
          <p:cNvSpPr/>
          <p:nvPr/>
        </p:nvSpPr>
        <p:spPr>
          <a:xfrm>
            <a:off x="3822824" y="5260931"/>
            <a:ext cx="544267" cy="33690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kern="1200" dirty="0" err="1" smtClean="0">
              <a:solidFill>
                <a:srgbClr val="FFFFFF"/>
              </a:solidFill>
              <a:latin typeface="Verdana"/>
              <a:cs typeface="Verdana"/>
            </a:endParaRPr>
          </a:p>
        </p:txBody>
      </p:sp>
      <p:sp>
        <p:nvSpPr>
          <p:cNvPr id="12" name="Oval 11"/>
          <p:cNvSpPr/>
          <p:nvPr/>
        </p:nvSpPr>
        <p:spPr>
          <a:xfrm>
            <a:off x="2954590" y="5183181"/>
            <a:ext cx="544267" cy="33690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kern="1200" dirty="0" err="1" smtClean="0">
              <a:solidFill>
                <a:srgbClr val="FFFFFF"/>
              </a:solidFill>
              <a:latin typeface="Verdana"/>
              <a:cs typeface="Verdana"/>
            </a:endParaRPr>
          </a:p>
        </p:txBody>
      </p:sp>
      <p:sp>
        <p:nvSpPr>
          <p:cNvPr id="13" name="Oval 12"/>
          <p:cNvSpPr/>
          <p:nvPr/>
        </p:nvSpPr>
        <p:spPr>
          <a:xfrm>
            <a:off x="1879015" y="5196139"/>
            <a:ext cx="544267" cy="33690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kern="1200" dirty="0" err="1" smtClean="0">
              <a:solidFill>
                <a:srgbClr val="FFFFFF"/>
              </a:solidFill>
              <a:latin typeface="Verdana"/>
              <a:cs typeface="Verdana"/>
            </a:endParaRPr>
          </a:p>
        </p:txBody>
      </p:sp>
      <p:sp>
        <p:nvSpPr>
          <p:cNvPr id="14" name="Oval 13"/>
          <p:cNvSpPr/>
          <p:nvPr/>
        </p:nvSpPr>
        <p:spPr>
          <a:xfrm>
            <a:off x="1334748" y="5481212"/>
            <a:ext cx="544267" cy="336907"/>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kern="1200" dirty="0" err="1" smtClean="0">
              <a:solidFill>
                <a:srgbClr val="FFFFFF"/>
              </a:solidFill>
              <a:latin typeface="Verdana"/>
              <a:cs typeface="Verdana"/>
            </a:endParaRPr>
          </a:p>
        </p:txBody>
      </p:sp>
      <p:sp>
        <p:nvSpPr>
          <p:cNvPr id="5" name="TextBox 4"/>
          <p:cNvSpPr txBox="1"/>
          <p:nvPr/>
        </p:nvSpPr>
        <p:spPr>
          <a:xfrm>
            <a:off x="5429704" y="4997673"/>
            <a:ext cx="3576609" cy="1200329"/>
          </a:xfrm>
          <a:prstGeom prst="rect">
            <a:avLst/>
          </a:prstGeom>
          <a:noFill/>
        </p:spPr>
        <p:txBody>
          <a:bodyPr wrap="square" rtlCol="0">
            <a:spAutoFit/>
          </a:bodyPr>
          <a:lstStyle/>
          <a:p>
            <a:pPr algn="ctr" rtl="0"/>
            <a:r>
              <a:rPr lang="en-US" b="1" kern="1200" dirty="0" smtClean="0">
                <a:latin typeface="Verdana"/>
                <a:cs typeface="Verdana"/>
              </a:rPr>
              <a:t>Place-Based Strategies</a:t>
            </a:r>
          </a:p>
          <a:p>
            <a:pPr algn="ctr" rtl="0"/>
            <a:r>
              <a:rPr lang="en-US" kern="1200" dirty="0" smtClean="0">
                <a:latin typeface="Verdana"/>
                <a:cs typeface="Verdana"/>
              </a:rPr>
              <a:t>Deepening the work with communities and lifting up effective practices </a:t>
            </a:r>
          </a:p>
        </p:txBody>
      </p:sp>
      <p:sp>
        <p:nvSpPr>
          <p:cNvPr id="16" name="TextBox 15"/>
          <p:cNvSpPr txBox="1"/>
          <p:nvPr/>
        </p:nvSpPr>
        <p:spPr>
          <a:xfrm>
            <a:off x="5429704" y="3183559"/>
            <a:ext cx="3576609" cy="1200329"/>
          </a:xfrm>
          <a:prstGeom prst="rect">
            <a:avLst/>
          </a:prstGeom>
          <a:noFill/>
        </p:spPr>
        <p:txBody>
          <a:bodyPr wrap="square" rtlCol="0">
            <a:spAutoFit/>
          </a:bodyPr>
          <a:lstStyle/>
          <a:p>
            <a:pPr algn="ctr" rtl="0"/>
            <a:r>
              <a:rPr lang="en-US" b="1" kern="1200" dirty="0" smtClean="0">
                <a:latin typeface="Verdana"/>
                <a:cs typeface="Verdana"/>
              </a:rPr>
              <a:t>Regional Campaigns</a:t>
            </a:r>
          </a:p>
          <a:p>
            <a:pPr algn="ctr" rtl="0"/>
            <a:r>
              <a:rPr lang="en-US" kern="1200" dirty="0" smtClean="0">
                <a:latin typeface="Verdana"/>
                <a:cs typeface="Verdana"/>
              </a:rPr>
              <a:t>Equipping and empowering regional actors to act towards common goals</a:t>
            </a:r>
          </a:p>
        </p:txBody>
      </p:sp>
      <p:sp>
        <p:nvSpPr>
          <p:cNvPr id="17" name="TextBox 16"/>
          <p:cNvSpPr txBox="1"/>
          <p:nvPr/>
        </p:nvSpPr>
        <p:spPr>
          <a:xfrm>
            <a:off x="5429704" y="1473108"/>
            <a:ext cx="3576609" cy="1200329"/>
          </a:xfrm>
          <a:prstGeom prst="rect">
            <a:avLst/>
          </a:prstGeom>
          <a:noFill/>
        </p:spPr>
        <p:txBody>
          <a:bodyPr wrap="square" rtlCol="0">
            <a:spAutoFit/>
          </a:bodyPr>
          <a:lstStyle/>
          <a:p>
            <a:pPr algn="ctr" rtl="0"/>
            <a:r>
              <a:rPr lang="en-US" b="1" kern="1200" dirty="0" smtClean="0">
                <a:latin typeface="Verdana"/>
                <a:cs typeface="Verdana"/>
              </a:rPr>
              <a:t>Systemic Initiatives</a:t>
            </a:r>
          </a:p>
          <a:p>
            <a:pPr algn="ctr" rtl="0"/>
            <a:r>
              <a:rPr lang="en-US" kern="1200" dirty="0" smtClean="0">
                <a:latin typeface="Verdana"/>
                <a:cs typeface="Verdana"/>
              </a:rPr>
              <a:t>Enhancing the surrounding conditions for collective impact</a:t>
            </a:r>
          </a:p>
        </p:txBody>
      </p:sp>
      <p:sp>
        <p:nvSpPr>
          <p:cNvPr id="18" name="Oval 17"/>
          <p:cNvSpPr/>
          <p:nvPr/>
        </p:nvSpPr>
        <p:spPr>
          <a:xfrm>
            <a:off x="790481" y="3453647"/>
            <a:ext cx="2876839" cy="557190"/>
          </a:xfrm>
          <a:prstGeom prst="ellipse">
            <a:avLst/>
          </a:prstGeom>
          <a:solidFill>
            <a:schemeClr val="accent2">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kern="1200" dirty="0" err="1" smtClean="0">
              <a:solidFill>
                <a:srgbClr val="FFFFFF"/>
              </a:solidFill>
              <a:latin typeface="Verdana"/>
              <a:cs typeface="Verdana"/>
            </a:endParaRPr>
          </a:p>
        </p:txBody>
      </p:sp>
      <p:sp>
        <p:nvSpPr>
          <p:cNvPr id="19" name="Oval 18"/>
          <p:cNvSpPr/>
          <p:nvPr/>
        </p:nvSpPr>
        <p:spPr>
          <a:xfrm>
            <a:off x="2034519" y="3433860"/>
            <a:ext cx="2488076" cy="557190"/>
          </a:xfrm>
          <a:prstGeom prst="ellipse">
            <a:avLst/>
          </a:prstGeom>
          <a:solidFill>
            <a:schemeClr val="accent1">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kern="1200" dirty="0" err="1" smtClean="0">
              <a:solidFill>
                <a:srgbClr val="FFFFFF"/>
              </a:solidFill>
              <a:latin typeface="Verdana"/>
              <a:cs typeface="Verdana"/>
            </a:endParaRPr>
          </a:p>
        </p:txBody>
      </p:sp>
    </p:spTree>
    <p:extLst>
      <p:ext uri="{BB962C8B-B14F-4D97-AF65-F5344CB8AC3E}">
        <p14:creationId xmlns:p14="http://schemas.microsoft.com/office/powerpoint/2010/main" val="15170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4" grpId="0" animBg="1"/>
      <p:bldP spid="9" grpId="0" animBg="1"/>
      <p:bldP spid="10" grpId="0" animBg="1"/>
      <p:bldP spid="11" grpId="0" animBg="1"/>
      <p:bldP spid="12" grpId="0" animBg="1"/>
      <p:bldP spid="13" grpId="0" animBg="1"/>
      <p:bldP spid="14" grpId="0" animBg="1"/>
      <p:bldP spid="5" grpId="0"/>
      <p:bldP spid="16" grpId="0"/>
      <p:bldP spid="17" grpId="0"/>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p:cNvSpPr>
          <p:nvPr>
            <p:ph type="title"/>
          </p:nvPr>
        </p:nvSpPr>
        <p:spPr>
          <a:xfrm>
            <a:off x="0" y="394676"/>
            <a:ext cx="9144000" cy="914401"/>
          </a:xfrm>
          <a:prstGeom prst="rect">
            <a:avLst/>
          </a:prstGeom>
        </p:spPr>
        <p:txBody>
          <a:bodyPr lIns="0" tIns="0" rIns="0" bIns="0">
            <a:normAutofit/>
          </a:bodyPr>
          <a:lstStyle>
            <a:lvl1pPr defTabSz="429768">
              <a:defRPr sz="2600" i="1"/>
            </a:lvl1pPr>
          </a:lstStyle>
          <a:p>
            <a:pPr lvl="0">
              <a:defRPr sz="1800" i="0">
                <a:solidFill>
                  <a:srgbClr val="000000"/>
                </a:solidFill>
              </a:defRPr>
            </a:pPr>
            <a:r>
              <a:rPr sz="2400" i="1" dirty="0">
                <a:solidFill>
                  <a:srgbClr val="FFFFFF"/>
                </a:solidFill>
              </a:rPr>
              <a:t>“If I send an A student home to an F community, all of a sudden he has a C life.”</a:t>
            </a:r>
          </a:p>
        </p:txBody>
      </p:sp>
      <p:sp>
        <p:nvSpPr>
          <p:cNvPr id="190" name="Shape 190"/>
          <p:cNvSpPr/>
          <p:nvPr/>
        </p:nvSpPr>
        <p:spPr>
          <a:xfrm>
            <a:off x="6079351" y="1948312"/>
            <a:ext cx="2864126" cy="3710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0" algn="ctr" defTabSz="456799">
              <a:defRPr>
                <a:solidFill>
                  <a:srgbClr val="000000"/>
                </a:solidFill>
              </a:defRPr>
            </a:pPr>
            <a:r>
              <a:rPr sz="1600" b="1" dirty="0">
                <a:solidFill>
                  <a:srgbClr val="003663"/>
                </a:solidFill>
                <a:latin typeface="Verdana"/>
                <a:ea typeface="Verdana"/>
                <a:cs typeface="Verdana"/>
                <a:sym typeface="Verdana"/>
              </a:rPr>
              <a:t>8 place-based backbones </a:t>
            </a:r>
            <a:r>
              <a:rPr sz="1600" dirty="0">
                <a:solidFill>
                  <a:srgbClr val="003663"/>
                </a:solidFill>
                <a:latin typeface="Verdana"/>
                <a:ea typeface="Verdana"/>
                <a:cs typeface="Verdana"/>
                <a:sym typeface="Verdana"/>
              </a:rPr>
              <a:t>collectively representing </a:t>
            </a:r>
            <a:r>
              <a:rPr sz="1600" b="1" dirty="0">
                <a:solidFill>
                  <a:srgbClr val="003663"/>
                </a:solidFill>
                <a:latin typeface="Verdana"/>
                <a:ea typeface="Verdana"/>
                <a:cs typeface="Verdana"/>
                <a:sym typeface="Verdana"/>
              </a:rPr>
              <a:t>76,770 students</a:t>
            </a:r>
            <a:r>
              <a:rPr sz="1600" dirty="0">
                <a:solidFill>
                  <a:srgbClr val="003663"/>
                </a:solidFill>
                <a:latin typeface="Verdana"/>
                <a:ea typeface="Verdana"/>
                <a:cs typeface="Verdana"/>
                <a:sym typeface="Verdana"/>
              </a:rPr>
              <a:t>, 52 years of experience, 348 partners and 39 staff members aligning on common strategies</a:t>
            </a:r>
            <a:endParaRPr dirty="0">
              <a:latin typeface="Gotham-Book"/>
              <a:ea typeface="Gotham-Book"/>
              <a:cs typeface="Gotham-Book"/>
              <a:sym typeface="Gotham-Book"/>
            </a:endParaRPr>
          </a:p>
          <a:p>
            <a:pPr lvl="0" algn="ctr" defTabSz="456799">
              <a:defRPr>
                <a:solidFill>
                  <a:srgbClr val="000000"/>
                </a:solidFill>
              </a:defRPr>
            </a:pPr>
            <a:endParaRPr sz="1600" dirty="0">
              <a:latin typeface="Gotham-Book"/>
              <a:ea typeface="Gotham-Book"/>
              <a:cs typeface="Gotham-Book"/>
              <a:sym typeface="Gotham-Book"/>
            </a:endParaRPr>
          </a:p>
          <a:p>
            <a:pPr lvl="0" algn="ctr" defTabSz="456799">
              <a:defRPr>
                <a:solidFill>
                  <a:srgbClr val="000000"/>
                </a:solidFill>
              </a:defRPr>
            </a:pPr>
            <a:r>
              <a:rPr sz="1600" b="1" dirty="0">
                <a:solidFill>
                  <a:srgbClr val="003663"/>
                </a:solidFill>
                <a:latin typeface="Verdana"/>
                <a:ea typeface="Verdana"/>
                <a:cs typeface="Verdana"/>
                <a:sym typeface="Verdana"/>
              </a:rPr>
              <a:t>1 learning community </a:t>
            </a:r>
            <a:r>
              <a:rPr sz="1600" dirty="0">
                <a:solidFill>
                  <a:srgbClr val="003663"/>
                </a:solidFill>
                <a:latin typeface="Verdana"/>
                <a:ea typeface="Verdana"/>
                <a:cs typeface="Verdana"/>
                <a:sym typeface="Verdana"/>
              </a:rPr>
              <a:t>to exchange promising practices, identify and access shared supports and align behind shared outcomes</a:t>
            </a:r>
          </a:p>
        </p:txBody>
      </p:sp>
      <p:grpSp>
        <p:nvGrpSpPr>
          <p:cNvPr id="206" name="Group 206"/>
          <p:cNvGrpSpPr/>
          <p:nvPr/>
        </p:nvGrpSpPr>
        <p:grpSpPr>
          <a:xfrm>
            <a:off x="656535" y="1438731"/>
            <a:ext cx="5300666" cy="4882403"/>
            <a:chOff x="0" y="0"/>
            <a:chExt cx="5300665" cy="4882401"/>
          </a:xfrm>
        </p:grpSpPr>
        <p:pic>
          <p:nvPicPr>
            <p:cNvPr id="191" name="image10.png" descr="CI_Map_v2.png"/>
            <p:cNvPicPr/>
            <p:nvPr/>
          </p:nvPicPr>
          <p:blipFill>
            <a:blip r:embed="rId2" cstate="print">
              <a:extLst/>
            </a:blip>
            <a:stretch>
              <a:fillRect/>
            </a:stretch>
          </p:blipFill>
          <p:spPr>
            <a:xfrm>
              <a:off x="-1" y="-1"/>
              <a:ext cx="5037419" cy="4882403"/>
            </a:xfrm>
            <a:prstGeom prst="rect">
              <a:avLst/>
            </a:prstGeom>
            <a:ln w="12700" cap="flat">
              <a:noFill/>
              <a:miter lim="400000"/>
            </a:ln>
            <a:effectLst/>
          </p:spPr>
        </p:pic>
        <p:sp>
          <p:nvSpPr>
            <p:cNvPr id="192" name="Shape 192"/>
            <p:cNvSpPr/>
            <p:nvPr/>
          </p:nvSpPr>
          <p:spPr>
            <a:xfrm>
              <a:off x="4057483" y="3077068"/>
              <a:ext cx="1243182" cy="345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800" b="1">
                  <a:solidFill>
                    <a:srgbClr val="24949F"/>
                  </a:solidFill>
                  <a:latin typeface="Verdana"/>
                  <a:ea typeface="Verdana"/>
                  <a:cs typeface="Verdana"/>
                  <a:sym typeface="Verdana"/>
                </a:defRPr>
              </a:lvl1pPr>
            </a:lstStyle>
            <a:p>
              <a:pPr lvl="0">
                <a:defRPr sz="1800" b="0">
                  <a:solidFill>
                    <a:srgbClr val="000000"/>
                  </a:solidFill>
                </a:defRPr>
              </a:pPr>
              <a:r>
                <a:rPr sz="800" b="1">
                  <a:solidFill>
                    <a:srgbClr val="24949F"/>
                  </a:solidFill>
                </a:rPr>
                <a:t>Collaborative A.C.T.I.O.N.</a:t>
              </a:r>
            </a:p>
          </p:txBody>
        </p:sp>
        <p:sp>
          <p:nvSpPr>
            <p:cNvPr id="193" name="Shape 193"/>
            <p:cNvSpPr/>
            <p:nvPr/>
          </p:nvSpPr>
          <p:spPr>
            <a:xfrm>
              <a:off x="3622367" y="2661901"/>
              <a:ext cx="696584" cy="21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800" b="1">
                  <a:solidFill>
                    <a:srgbClr val="C53A0D"/>
                  </a:solidFill>
                  <a:latin typeface="Verdana"/>
                  <a:ea typeface="Verdana"/>
                  <a:cs typeface="Verdana"/>
                  <a:sym typeface="Verdana"/>
                </a:defRPr>
              </a:lvl1pPr>
            </a:lstStyle>
            <a:p>
              <a:pPr lvl="0">
                <a:defRPr sz="1800" b="0">
                  <a:solidFill>
                    <a:srgbClr val="000000"/>
                  </a:solidFill>
                </a:defRPr>
              </a:pPr>
              <a:r>
                <a:rPr sz="800" b="1">
                  <a:solidFill>
                    <a:srgbClr val="C53A0D"/>
                  </a:solidFill>
                </a:rPr>
                <a:t>WINS</a:t>
              </a:r>
            </a:p>
          </p:txBody>
        </p:sp>
        <p:sp>
          <p:nvSpPr>
            <p:cNvPr id="194" name="Shape 194"/>
            <p:cNvSpPr/>
            <p:nvPr/>
          </p:nvSpPr>
          <p:spPr>
            <a:xfrm flipV="1">
              <a:off x="2899222" y="2850142"/>
              <a:ext cx="723146" cy="379332"/>
            </a:xfrm>
            <a:prstGeom prst="line">
              <a:avLst/>
            </a:prstGeom>
            <a:noFill/>
            <a:ln w="12700" cap="flat">
              <a:solidFill>
                <a:srgbClr val="C53A0D"/>
              </a:solidFill>
              <a:prstDash val="solid"/>
              <a:miter lim="800000"/>
            </a:ln>
            <a:effectLst/>
          </p:spPr>
          <p:txBody>
            <a:bodyPr wrap="square" lIns="0" tIns="0" rIns="0" bIns="0" numCol="1" anchor="t">
              <a:noAutofit/>
            </a:bodyPr>
            <a:lstStyle/>
            <a:p>
              <a:pPr lvl="0">
                <a:defRPr sz="1200">
                  <a:solidFill>
                    <a:srgbClr val="000000"/>
                  </a:solidFill>
                  <a:latin typeface="+mj-lt"/>
                  <a:ea typeface="+mj-ea"/>
                  <a:cs typeface="+mj-cs"/>
                  <a:sym typeface="Helvetica"/>
                </a:defRPr>
              </a:pPr>
              <a:endParaRPr/>
            </a:p>
          </p:txBody>
        </p:sp>
        <p:sp>
          <p:nvSpPr>
            <p:cNvPr id="195" name="Shape 195"/>
            <p:cNvSpPr/>
            <p:nvPr/>
          </p:nvSpPr>
          <p:spPr>
            <a:xfrm>
              <a:off x="3416204" y="2264380"/>
              <a:ext cx="1159837" cy="21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800" b="1">
                  <a:solidFill>
                    <a:srgbClr val="808080"/>
                  </a:solidFill>
                  <a:latin typeface="Verdana"/>
                  <a:ea typeface="Verdana"/>
                  <a:cs typeface="Verdana"/>
                  <a:sym typeface="Verdana"/>
                </a:defRPr>
              </a:lvl1pPr>
            </a:lstStyle>
            <a:p>
              <a:pPr lvl="0">
                <a:defRPr sz="1800" b="0">
                  <a:solidFill>
                    <a:srgbClr val="000000"/>
                  </a:solidFill>
                </a:defRPr>
              </a:pPr>
              <a:r>
                <a:rPr sz="800" b="1">
                  <a:solidFill>
                    <a:srgbClr val="808080"/>
                  </a:solidFill>
                </a:rPr>
                <a:t>Jubilee Park</a:t>
              </a:r>
            </a:p>
          </p:txBody>
        </p:sp>
        <p:sp>
          <p:nvSpPr>
            <p:cNvPr id="196" name="Shape 196"/>
            <p:cNvSpPr/>
            <p:nvPr/>
          </p:nvSpPr>
          <p:spPr>
            <a:xfrm flipV="1">
              <a:off x="3015798" y="2506291"/>
              <a:ext cx="400407" cy="155612"/>
            </a:xfrm>
            <a:prstGeom prst="line">
              <a:avLst/>
            </a:prstGeom>
            <a:noFill/>
            <a:ln w="12700" cap="flat">
              <a:solidFill>
                <a:srgbClr val="808080"/>
              </a:solidFill>
              <a:prstDash val="solid"/>
              <a:miter lim="800000"/>
            </a:ln>
            <a:effectLst/>
          </p:spPr>
          <p:txBody>
            <a:bodyPr wrap="square" lIns="0" tIns="0" rIns="0" bIns="0" numCol="1" anchor="t">
              <a:noAutofit/>
            </a:bodyPr>
            <a:lstStyle/>
            <a:p>
              <a:pPr lvl="0">
                <a:defRPr sz="1200">
                  <a:solidFill>
                    <a:srgbClr val="000000"/>
                  </a:solidFill>
                  <a:latin typeface="+mj-lt"/>
                  <a:ea typeface="+mj-ea"/>
                  <a:cs typeface="+mj-cs"/>
                  <a:sym typeface="Helvetica"/>
                </a:defRPr>
              </a:pPr>
              <a:endParaRPr/>
            </a:p>
          </p:txBody>
        </p:sp>
        <p:sp>
          <p:nvSpPr>
            <p:cNvPr id="197" name="Shape 197"/>
            <p:cNvSpPr/>
            <p:nvPr/>
          </p:nvSpPr>
          <p:spPr>
            <a:xfrm>
              <a:off x="3398713" y="1216454"/>
              <a:ext cx="1621214" cy="345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800" b="1">
                  <a:solidFill>
                    <a:srgbClr val="820082"/>
                  </a:solidFill>
                  <a:latin typeface="Verdana"/>
                  <a:ea typeface="Verdana"/>
                  <a:cs typeface="Verdana"/>
                  <a:sym typeface="Verdana"/>
                </a:defRPr>
              </a:lvl1pPr>
            </a:lstStyle>
            <a:p>
              <a:pPr lvl="0">
                <a:defRPr sz="1800" b="0">
                  <a:solidFill>
                    <a:srgbClr val="000000"/>
                  </a:solidFill>
                </a:defRPr>
              </a:pPr>
              <a:r>
                <a:rPr sz="800" b="1">
                  <a:solidFill>
                    <a:srgbClr val="820082"/>
                  </a:solidFill>
                </a:rPr>
                <a:t>Vickery Meadow Youth Development Foundation</a:t>
              </a:r>
            </a:p>
          </p:txBody>
        </p:sp>
        <p:sp>
          <p:nvSpPr>
            <p:cNvPr id="198" name="Shape 198"/>
            <p:cNvSpPr/>
            <p:nvPr/>
          </p:nvSpPr>
          <p:spPr>
            <a:xfrm flipV="1">
              <a:off x="2899222" y="1473146"/>
              <a:ext cx="499492" cy="256691"/>
            </a:xfrm>
            <a:prstGeom prst="line">
              <a:avLst/>
            </a:prstGeom>
            <a:noFill/>
            <a:ln w="12700" cap="flat">
              <a:solidFill>
                <a:srgbClr val="820082"/>
              </a:solidFill>
              <a:prstDash val="solid"/>
              <a:miter lim="800000"/>
            </a:ln>
            <a:effectLst/>
          </p:spPr>
          <p:txBody>
            <a:bodyPr wrap="square" lIns="0" tIns="0" rIns="0" bIns="0" numCol="1" anchor="t">
              <a:noAutofit/>
            </a:bodyPr>
            <a:lstStyle/>
            <a:p>
              <a:pPr lvl="0">
                <a:defRPr sz="1200">
                  <a:solidFill>
                    <a:srgbClr val="000000"/>
                  </a:solidFill>
                  <a:latin typeface="+mj-lt"/>
                  <a:ea typeface="+mj-ea"/>
                  <a:cs typeface="+mj-cs"/>
                  <a:sym typeface="Helvetica"/>
                </a:defRPr>
              </a:pPr>
              <a:endParaRPr/>
            </a:p>
          </p:txBody>
        </p:sp>
        <p:sp>
          <p:nvSpPr>
            <p:cNvPr id="199" name="Shape 199"/>
            <p:cNvSpPr/>
            <p:nvPr/>
          </p:nvSpPr>
          <p:spPr>
            <a:xfrm>
              <a:off x="70899" y="2542113"/>
              <a:ext cx="1621215" cy="21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800" b="1">
                  <a:solidFill>
                    <a:srgbClr val="D4BE42"/>
                  </a:solidFill>
                  <a:latin typeface="Verdana"/>
                  <a:ea typeface="Verdana"/>
                  <a:cs typeface="Verdana"/>
                  <a:sym typeface="Verdana"/>
                </a:defRPr>
              </a:lvl1pPr>
            </a:lstStyle>
            <a:p>
              <a:pPr lvl="0">
                <a:defRPr sz="1800" b="0">
                  <a:solidFill>
                    <a:srgbClr val="000000"/>
                  </a:solidFill>
                </a:defRPr>
              </a:pPr>
              <a:r>
                <a:rPr sz="800" b="1">
                  <a:solidFill>
                    <a:srgbClr val="D4BE42"/>
                  </a:solidFill>
                </a:rPr>
                <a:t>The School Zone</a:t>
              </a:r>
            </a:p>
          </p:txBody>
        </p:sp>
        <p:sp>
          <p:nvSpPr>
            <p:cNvPr id="200" name="Shape 200"/>
            <p:cNvSpPr/>
            <p:nvPr/>
          </p:nvSpPr>
          <p:spPr>
            <a:xfrm>
              <a:off x="2456678" y="744479"/>
              <a:ext cx="1353961" cy="345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800" b="1">
                  <a:solidFill>
                    <a:srgbClr val="FF6600"/>
                  </a:solidFill>
                  <a:latin typeface="Verdana"/>
                  <a:ea typeface="Verdana"/>
                  <a:cs typeface="Verdana"/>
                  <a:sym typeface="Verdana"/>
                </a:defRPr>
              </a:lvl1pPr>
            </a:lstStyle>
            <a:p>
              <a:pPr lvl="0">
                <a:defRPr sz="1800" b="0">
                  <a:solidFill>
                    <a:srgbClr val="000000"/>
                  </a:solidFill>
                </a:defRPr>
              </a:pPr>
              <a:r>
                <a:rPr sz="800" b="1">
                  <a:solidFill>
                    <a:srgbClr val="FF6600"/>
                  </a:solidFill>
                </a:rPr>
                <a:t>ZFFC/Bachman Lake Together</a:t>
              </a:r>
            </a:p>
          </p:txBody>
        </p:sp>
        <p:sp>
          <p:nvSpPr>
            <p:cNvPr id="201" name="Shape 201"/>
            <p:cNvSpPr/>
            <p:nvPr/>
          </p:nvSpPr>
          <p:spPr>
            <a:xfrm flipV="1">
              <a:off x="1823537" y="1120958"/>
              <a:ext cx="794841" cy="608879"/>
            </a:xfrm>
            <a:prstGeom prst="line">
              <a:avLst/>
            </a:prstGeom>
            <a:noFill/>
            <a:ln w="12700" cap="flat">
              <a:solidFill>
                <a:srgbClr val="FF8000"/>
              </a:solidFill>
              <a:prstDash val="solid"/>
              <a:miter lim="800000"/>
            </a:ln>
            <a:effectLst/>
          </p:spPr>
          <p:txBody>
            <a:bodyPr wrap="square" lIns="0" tIns="0" rIns="0" bIns="0" numCol="1" anchor="t">
              <a:noAutofit/>
            </a:bodyPr>
            <a:lstStyle/>
            <a:p>
              <a:pPr lvl="0">
                <a:defRPr sz="1200">
                  <a:solidFill>
                    <a:srgbClr val="000000"/>
                  </a:solidFill>
                  <a:latin typeface="+mj-lt"/>
                  <a:ea typeface="+mj-ea"/>
                  <a:cs typeface="+mj-cs"/>
                  <a:sym typeface="Helvetica"/>
                </a:defRPr>
              </a:pPr>
              <a:endParaRPr/>
            </a:p>
          </p:txBody>
        </p:sp>
        <p:sp>
          <p:nvSpPr>
            <p:cNvPr id="202" name="Shape 202"/>
            <p:cNvSpPr/>
            <p:nvPr/>
          </p:nvSpPr>
          <p:spPr>
            <a:xfrm>
              <a:off x="515173" y="556239"/>
              <a:ext cx="1308366" cy="472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800" b="1">
                  <a:solidFill>
                    <a:srgbClr val="8CC533"/>
                  </a:solidFill>
                  <a:latin typeface="Verdana"/>
                  <a:ea typeface="Verdana"/>
                  <a:cs typeface="Verdana"/>
                  <a:sym typeface="Verdana"/>
                </a:defRPr>
              </a:lvl1pPr>
            </a:lstStyle>
            <a:p>
              <a:pPr lvl="0">
                <a:defRPr sz="1800" b="0">
                  <a:solidFill>
                    <a:srgbClr val="000000"/>
                  </a:solidFill>
                </a:defRPr>
              </a:pPr>
              <a:r>
                <a:rPr sz="800" b="1">
                  <a:solidFill>
                    <a:srgbClr val="8CC533"/>
                  </a:solidFill>
                </a:rPr>
                <a:t>Public-Private Partnership (P3) Network</a:t>
              </a:r>
            </a:p>
          </p:txBody>
        </p:sp>
        <p:sp>
          <p:nvSpPr>
            <p:cNvPr id="203" name="Shape 203"/>
            <p:cNvSpPr/>
            <p:nvPr/>
          </p:nvSpPr>
          <p:spPr>
            <a:xfrm>
              <a:off x="881506" y="1069620"/>
              <a:ext cx="544613" cy="403527"/>
            </a:xfrm>
            <a:prstGeom prst="line">
              <a:avLst/>
            </a:prstGeom>
            <a:noFill/>
            <a:ln w="12700" cap="flat">
              <a:solidFill>
                <a:srgbClr val="8CC533"/>
              </a:solidFill>
              <a:prstDash val="solid"/>
              <a:miter lim="800000"/>
            </a:ln>
            <a:effectLst/>
          </p:spPr>
          <p:txBody>
            <a:bodyPr wrap="square" lIns="0" tIns="0" rIns="0" bIns="0" numCol="1" anchor="t">
              <a:noAutofit/>
            </a:bodyPr>
            <a:lstStyle/>
            <a:p>
              <a:pPr lvl="0">
                <a:defRPr sz="1200">
                  <a:solidFill>
                    <a:srgbClr val="000000"/>
                  </a:solidFill>
                  <a:latin typeface="+mj-lt"/>
                  <a:ea typeface="+mj-ea"/>
                  <a:cs typeface="+mj-cs"/>
                  <a:sym typeface="Helvetica"/>
                </a:defRPr>
              </a:pPr>
              <a:endParaRPr/>
            </a:p>
          </p:txBody>
        </p:sp>
        <p:sp>
          <p:nvSpPr>
            <p:cNvPr id="204" name="Shape 204"/>
            <p:cNvSpPr/>
            <p:nvPr/>
          </p:nvSpPr>
          <p:spPr>
            <a:xfrm>
              <a:off x="321127" y="4044172"/>
              <a:ext cx="1621214" cy="21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800" b="1">
                  <a:solidFill>
                    <a:srgbClr val="004C8C"/>
                  </a:solidFill>
                  <a:latin typeface="Verdana"/>
                  <a:ea typeface="Verdana"/>
                  <a:cs typeface="Verdana"/>
                  <a:sym typeface="Verdana"/>
                </a:defRPr>
              </a:lvl1pPr>
            </a:lstStyle>
            <a:p>
              <a:pPr lvl="0">
                <a:defRPr sz="1800" b="0">
                  <a:solidFill>
                    <a:srgbClr val="000000"/>
                  </a:solidFill>
                </a:defRPr>
              </a:pPr>
              <a:r>
                <a:rPr sz="800" b="1">
                  <a:solidFill>
                    <a:srgbClr val="004C8C"/>
                  </a:solidFill>
                </a:rPr>
                <a:t>Commit! Partnership</a:t>
              </a:r>
            </a:p>
          </p:txBody>
        </p:sp>
        <p:sp>
          <p:nvSpPr>
            <p:cNvPr id="205" name="Shape 205"/>
            <p:cNvSpPr/>
            <p:nvPr/>
          </p:nvSpPr>
          <p:spPr>
            <a:xfrm flipV="1">
              <a:off x="1131733" y="3664218"/>
              <a:ext cx="691806" cy="379956"/>
            </a:xfrm>
            <a:prstGeom prst="line">
              <a:avLst/>
            </a:prstGeom>
            <a:noFill/>
            <a:ln w="12700" cap="flat">
              <a:solidFill>
                <a:srgbClr val="003663"/>
              </a:solidFill>
              <a:prstDash val="solid"/>
              <a:miter lim="800000"/>
            </a:ln>
            <a:effectLst/>
          </p:spPr>
          <p:txBody>
            <a:bodyPr wrap="square" lIns="0" tIns="0" rIns="0" bIns="0" numCol="1" anchor="t">
              <a:noAutofit/>
            </a:bodyPr>
            <a:lstStyle/>
            <a:p>
              <a:pPr lvl="0">
                <a:defRPr sz="1200">
                  <a:solidFill>
                    <a:srgbClr val="000000"/>
                  </a:solidFill>
                  <a:latin typeface="+mj-lt"/>
                  <a:ea typeface="+mj-ea"/>
                  <a:cs typeface="+mj-cs"/>
                  <a:sym typeface="Helvetica"/>
                </a:defRPr>
              </a:pPr>
              <a:endParaRP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cs typeface="Gotham-Book"/>
              </a:rPr>
              <a:t>South Oak Cliff Early Learning Network</a:t>
            </a:r>
            <a:br>
              <a:rPr lang="en-US" dirty="0" smtClean="0">
                <a:cs typeface="Gotham-Book"/>
              </a:rPr>
            </a:br>
            <a:r>
              <a:rPr lang="en-US" i="1" dirty="0">
                <a:cs typeface="Gotham-Book"/>
              </a:rPr>
              <a:t>What Actions </a:t>
            </a:r>
            <a:r>
              <a:rPr lang="en-US" i="1" dirty="0" smtClean="0">
                <a:cs typeface="Gotham-Book"/>
              </a:rPr>
              <a:t>is </a:t>
            </a:r>
            <a:r>
              <a:rPr lang="en-US" i="1" dirty="0">
                <a:cs typeface="Gotham-Book"/>
              </a:rPr>
              <a:t>the Partnership Taking?</a:t>
            </a:r>
          </a:p>
        </p:txBody>
      </p:sp>
      <p:pic>
        <p:nvPicPr>
          <p:cNvPr id="105" name="Picture 104"/>
          <p:cNvPicPr/>
          <p:nvPr/>
        </p:nvPicPr>
        <p:blipFill rotWithShape="1">
          <a:blip r:embed="rId2" cstate="print">
            <a:extLst>
              <a:ext uri="{28A0092B-C50C-407E-A947-70E740481C1C}">
                <a14:useLocalDpi xmlns:a14="http://schemas.microsoft.com/office/drawing/2010/main"/>
              </a:ext>
            </a:extLst>
          </a:blip>
          <a:srcRect/>
          <a:stretch/>
        </p:blipFill>
        <p:spPr bwMode="auto">
          <a:xfrm>
            <a:off x="4118426" y="1756072"/>
            <a:ext cx="2619257" cy="1646149"/>
          </a:xfrm>
          <a:prstGeom prst="rect">
            <a:avLst/>
          </a:prstGeom>
          <a:solidFill>
            <a:srgbClr val="FFFFFF">
              <a:shade val="85000"/>
            </a:srgbClr>
          </a:solidFill>
          <a:ln w="88900" cap="sq" cmpd="sng" algn="ctr">
            <a:solidFill>
              <a:srgbClr val="FFFFFF"/>
            </a:solidFill>
            <a:prstDash val="solid"/>
            <a:miter lim="800000"/>
            <a:headEnd type="none" w="med" len="med"/>
            <a:tailEnd type="none" w="med" len="med"/>
          </a:ln>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5" name="Picture 4" descr="DSC_0005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4968" y="2981158"/>
            <a:ext cx="2688696" cy="1792465"/>
          </a:xfrm>
          <a:prstGeom prst="rect">
            <a:avLst/>
          </a:prstGeom>
        </p:spPr>
      </p:pic>
      <p:pic>
        <p:nvPicPr>
          <p:cNvPr id="6" name="Picture 5" descr="SOC_349.png"/>
          <p:cNvPicPr>
            <a:picLocks noChangeAspect="1"/>
          </p:cNvPicPr>
          <p:nvPr/>
        </p:nvPicPr>
        <p:blipFill rotWithShape="1">
          <a:blip r:embed="rId4">
            <a:extLst>
              <a:ext uri="{28A0092B-C50C-407E-A947-70E740481C1C}">
                <a14:useLocalDpi xmlns:a14="http://schemas.microsoft.com/office/drawing/2010/main" val="0"/>
              </a:ext>
            </a:extLst>
          </a:blip>
          <a:srcRect l="10794" r="7180"/>
          <a:stretch/>
        </p:blipFill>
        <p:spPr>
          <a:xfrm>
            <a:off x="4379589" y="4721831"/>
            <a:ext cx="4208189" cy="1559201"/>
          </a:xfrm>
          <a:prstGeom prst="rect">
            <a:avLst/>
          </a:prstGeom>
        </p:spPr>
      </p:pic>
      <p:sp>
        <p:nvSpPr>
          <p:cNvPr id="55" name="TextBox 54"/>
          <p:cNvSpPr txBox="1"/>
          <p:nvPr/>
        </p:nvSpPr>
        <p:spPr>
          <a:xfrm>
            <a:off x="289246" y="1846646"/>
            <a:ext cx="3413807" cy="4247317"/>
          </a:xfrm>
          <a:prstGeom prst="rect">
            <a:avLst/>
          </a:prstGeom>
          <a:noFill/>
        </p:spPr>
        <p:txBody>
          <a:bodyPr wrap="square" rtlCol="0">
            <a:spAutoFit/>
          </a:bodyPr>
          <a:lstStyle/>
          <a:p>
            <a:pPr algn="l"/>
            <a:r>
              <a:rPr lang="en-US" dirty="0" smtClean="0">
                <a:latin typeface="+mn-lt"/>
                <a:cs typeface="Gotham-Book"/>
              </a:rPr>
              <a:t>Working with school leaders to use data to drive decision-making</a:t>
            </a:r>
          </a:p>
          <a:p>
            <a:pPr algn="l"/>
            <a:endParaRPr lang="en-US" dirty="0" smtClean="0">
              <a:cs typeface="Gotham-Book"/>
            </a:endParaRPr>
          </a:p>
          <a:p>
            <a:pPr algn="l"/>
            <a:endParaRPr lang="en-US" dirty="0">
              <a:cs typeface="Gotham-Book"/>
            </a:endParaRPr>
          </a:p>
          <a:p>
            <a:pPr algn="l"/>
            <a:endParaRPr lang="en-US" dirty="0">
              <a:cs typeface="Gotham-Book"/>
            </a:endParaRPr>
          </a:p>
          <a:p>
            <a:r>
              <a:rPr lang="en-US" dirty="0" smtClean="0">
                <a:cs typeface="Gotham-Book"/>
              </a:rPr>
              <a:t>Piloting reading and math learning communities to improve teacher instruction</a:t>
            </a:r>
            <a:endParaRPr lang="en-US" dirty="0" smtClean="0">
              <a:latin typeface="+mn-lt"/>
              <a:cs typeface="Gotham-Book"/>
            </a:endParaRPr>
          </a:p>
          <a:p>
            <a:pPr algn="l"/>
            <a:endParaRPr lang="en-US" dirty="0" smtClean="0">
              <a:cs typeface="Gotham-Book"/>
            </a:endParaRPr>
          </a:p>
          <a:p>
            <a:pPr algn="l"/>
            <a:endParaRPr lang="en-US" dirty="0" smtClean="0">
              <a:cs typeface="Gotham-Book"/>
            </a:endParaRPr>
          </a:p>
          <a:p>
            <a:pPr algn="l"/>
            <a:endParaRPr lang="en-US" dirty="0">
              <a:cs typeface="Gotham-Book"/>
            </a:endParaRPr>
          </a:p>
          <a:p>
            <a:pPr algn="l"/>
            <a:r>
              <a:rPr lang="en-US" dirty="0" smtClean="0">
                <a:cs typeface="Gotham-Book"/>
              </a:rPr>
              <a:t>Catalyzing partnerships to engage students in- and out-of-school</a:t>
            </a:r>
            <a:endParaRPr lang="en-US" dirty="0" smtClean="0">
              <a:latin typeface="+mn-lt"/>
              <a:cs typeface="Gotham-Book"/>
            </a:endParaRPr>
          </a:p>
        </p:txBody>
      </p:sp>
    </p:spTree>
    <p:extLst>
      <p:ext uri="{BB962C8B-B14F-4D97-AF65-F5344CB8AC3E}">
        <p14:creationId xmlns:p14="http://schemas.microsoft.com/office/powerpoint/2010/main" val="47070622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Verdana"/>
                <a:cs typeface="Verdana"/>
              </a:rPr>
              <a:t>SOC significantly increased # of students registering early for pre-K in 2015</a:t>
            </a:r>
            <a:endParaRPr lang="en-US" sz="2800" dirty="0">
              <a:latin typeface="Verdana"/>
              <a:cs typeface="Verdana"/>
            </a:endParaRPr>
          </a:p>
        </p:txBody>
      </p:sp>
      <p:pic>
        <p:nvPicPr>
          <p:cNvPr id="8" name="Picture 7" descr="DISD-Logo-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1" y="6220262"/>
            <a:ext cx="1121466" cy="548803"/>
          </a:xfrm>
          <a:prstGeom prst="rect">
            <a:avLst/>
          </a:prstGeom>
        </p:spPr>
      </p:pic>
      <p:sp>
        <p:nvSpPr>
          <p:cNvPr id="11" name="TextBox 10"/>
          <p:cNvSpPr txBox="1"/>
          <p:nvPr/>
        </p:nvSpPr>
        <p:spPr>
          <a:xfrm>
            <a:off x="2454967" y="6288529"/>
            <a:ext cx="6201833" cy="304868"/>
          </a:xfrm>
          <a:prstGeom prst="rect">
            <a:avLst/>
          </a:prstGeom>
          <a:noFill/>
        </p:spPr>
        <p:txBody>
          <a:bodyPr wrap="square" tIns="90000" bIns="90000" rtlCol="0" anchor="t">
            <a:spAutoFit/>
          </a:bodyPr>
          <a:lstStyle/>
          <a:p>
            <a:pPr defTabSz="872374"/>
            <a:r>
              <a:rPr lang="en-US" sz="800" dirty="0" smtClean="0">
                <a:solidFill>
                  <a:srgbClr val="7F7F7F"/>
                </a:solidFill>
                <a:cs typeface="Verdana"/>
              </a:rPr>
              <a:t>Source: SOC elementary school enrollment reports DISD </a:t>
            </a:r>
          </a:p>
        </p:txBody>
      </p:sp>
      <p:graphicFrame>
        <p:nvGraphicFramePr>
          <p:cNvPr id="10" name="Chart 9"/>
          <p:cNvGraphicFramePr/>
          <p:nvPr>
            <p:extLst>
              <p:ext uri="{D42A27DB-BD31-4B8C-83A1-F6EECF244321}">
                <p14:modId xmlns:p14="http://schemas.microsoft.com/office/powerpoint/2010/main" val="1223004535"/>
              </p:ext>
            </p:extLst>
          </p:nvPr>
        </p:nvGraphicFramePr>
        <p:xfrm>
          <a:off x="254001" y="1707446"/>
          <a:ext cx="8452557" cy="4388555"/>
        </p:xfrm>
        <a:graphic>
          <a:graphicData uri="http://schemas.openxmlformats.org/drawingml/2006/chart">
            <c:chart xmlns:c="http://schemas.openxmlformats.org/drawingml/2006/chart" xmlns:r="http://schemas.openxmlformats.org/officeDocument/2006/relationships" r:id="rId4"/>
          </a:graphicData>
        </a:graphic>
      </p:graphicFrame>
      <p:sp>
        <p:nvSpPr>
          <p:cNvPr id="9" name="Rounded Rectangular Callout 8"/>
          <p:cNvSpPr/>
          <p:nvPr/>
        </p:nvSpPr>
        <p:spPr>
          <a:xfrm>
            <a:off x="7653667" y="2677873"/>
            <a:ext cx="1411911" cy="1533180"/>
          </a:xfrm>
          <a:prstGeom prst="wedgeRoundRectCallout">
            <a:avLst>
              <a:gd name="adj1" fmla="val -76057"/>
              <a:gd name="adj2" fmla="val -3353"/>
              <a:gd name="adj3" fmla="val 16667"/>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2800" dirty="0" smtClean="0">
                <a:solidFill>
                  <a:srgbClr val="FFFFFF"/>
                </a:solidFill>
                <a:latin typeface="Verdana"/>
                <a:cs typeface="Verdana"/>
              </a:rPr>
              <a:t>115</a:t>
            </a:r>
          </a:p>
          <a:p>
            <a:pPr algn="ctr"/>
            <a:r>
              <a:rPr lang="en-US" sz="1400" dirty="0" smtClean="0">
                <a:solidFill>
                  <a:srgbClr val="FFFFFF"/>
                </a:solidFill>
                <a:latin typeface="Verdana"/>
                <a:cs typeface="Verdana"/>
              </a:rPr>
              <a:t>more students registered compared to last year</a:t>
            </a:r>
          </a:p>
        </p:txBody>
      </p:sp>
    </p:spTree>
    <p:extLst>
      <p:ext uri="{BB962C8B-B14F-4D97-AF65-F5344CB8AC3E}">
        <p14:creationId xmlns:p14="http://schemas.microsoft.com/office/powerpoint/2010/main" val="161455006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2500" dirty="0" smtClean="0"/>
              <a:t>76% of students in SOC summer network did not experience summer learning loss</a:t>
            </a:r>
            <a:endParaRPr lang="en-US" sz="2500" dirty="0"/>
          </a:p>
        </p:txBody>
      </p:sp>
      <p:sp>
        <p:nvSpPr>
          <p:cNvPr id="4" name="Footer Placeholder 3"/>
          <p:cNvSpPr>
            <a:spLocks noGrp="1"/>
          </p:cNvSpPr>
          <p:nvPr>
            <p:ph type="ftr" sz="quarter" idx="11"/>
          </p:nvPr>
        </p:nvSpPr>
        <p:spPr>
          <a:xfrm>
            <a:off x="1271572" y="6388986"/>
            <a:ext cx="7630828" cy="365125"/>
          </a:xfrm>
        </p:spPr>
        <p:txBody>
          <a:bodyPr/>
          <a:lstStyle/>
          <a:p>
            <a:r>
              <a:rPr lang="en-US" dirty="0" smtClean="0">
                <a:solidFill>
                  <a:srgbClr val="003663"/>
                </a:solidFill>
                <a:latin typeface="Verdana"/>
              </a:rPr>
              <a:t>Source: Istation June, July, Early August ISIP English percentile data. </a:t>
            </a:r>
            <a:r>
              <a:rPr lang="en-US" dirty="0">
                <a:solidFill>
                  <a:srgbClr val="003663"/>
                </a:solidFill>
                <a:latin typeface="Verdana"/>
              </a:rPr>
              <a:t>First percentile in June and most recent percentile from July or August used in analysis. </a:t>
            </a:r>
          </a:p>
        </p:txBody>
      </p:sp>
      <p:graphicFrame>
        <p:nvGraphicFramePr>
          <p:cNvPr id="6" name="Table 5"/>
          <p:cNvGraphicFramePr>
            <a:graphicFrameLocks noGrp="1"/>
          </p:cNvGraphicFramePr>
          <p:nvPr>
            <p:extLst>
              <p:ext uri="{D42A27DB-BD31-4B8C-83A1-F6EECF244321}">
                <p14:modId xmlns:p14="http://schemas.microsoft.com/office/powerpoint/2010/main" val="4242422485"/>
              </p:ext>
            </p:extLst>
          </p:nvPr>
        </p:nvGraphicFramePr>
        <p:xfrm>
          <a:off x="1531914" y="1670662"/>
          <a:ext cx="7299460" cy="4407181"/>
        </p:xfrm>
        <a:graphic>
          <a:graphicData uri="http://schemas.openxmlformats.org/drawingml/2006/table">
            <a:tbl>
              <a:tblPr/>
              <a:tblGrid>
                <a:gridCol w="1459892"/>
                <a:gridCol w="1459892"/>
                <a:gridCol w="1459892"/>
                <a:gridCol w="1459892"/>
                <a:gridCol w="1459892"/>
              </a:tblGrid>
              <a:tr h="437479">
                <a:tc gridSpan="2">
                  <a:txBody>
                    <a:bodyPr/>
                    <a:lstStyle/>
                    <a:p>
                      <a:pPr algn="ctr"/>
                      <a:endParaRPr lang="en-US" sz="1200" b="1" dirty="0">
                        <a:solidFill>
                          <a:schemeClr val="bg1"/>
                        </a:solidFill>
                        <a:latin typeface="Verdana"/>
                        <a:cs typeface="Verdana"/>
                      </a:endParaRPr>
                    </a:p>
                  </a:txBody>
                  <a:tcPr anchor="ctr">
                    <a:lnL>
                      <a:noFill/>
                    </a:lnL>
                    <a:lnR>
                      <a:noFill/>
                    </a:lnR>
                    <a:lnT>
                      <a:noFill/>
                    </a:lnT>
                    <a:lnB w="12700" cap="flat" cmpd="sng" algn="ctr">
                      <a:solidFill>
                        <a:scrgbClr r="0" g="0" b="0"/>
                      </a:solidFill>
                      <a:prstDash val="solid"/>
                      <a:round/>
                      <a:headEnd type="none" w="med" len="med"/>
                      <a:tailEnd type="none" w="med" len="med"/>
                    </a:lnB>
                    <a:noFill/>
                  </a:tcPr>
                </a:tc>
                <a:tc hMerge="1">
                  <a:txBody>
                    <a:bodyPr/>
                    <a:lstStyle/>
                    <a:p>
                      <a:pPr algn="ctr"/>
                      <a:endParaRPr lang="en-US" sz="1200" b="1" dirty="0">
                        <a:solidFill>
                          <a:schemeClr val="bg1"/>
                        </a:solidFill>
                        <a:latin typeface="Verdana"/>
                        <a:cs typeface="Verdana"/>
                      </a:endParaRPr>
                    </a:p>
                  </a:txBody>
                  <a:tcPr anchor="ctr">
                    <a:lnL>
                      <a:noFill/>
                    </a:lnL>
                    <a:lnR>
                      <a:noFill/>
                    </a:lnR>
                    <a:lnT>
                      <a:noFill/>
                    </a:lnT>
                    <a:lnB>
                      <a:noFill/>
                    </a:lnB>
                    <a:noFill/>
                  </a:tcPr>
                </a:tc>
                <a:tc gridSpan="2">
                  <a:txBody>
                    <a:bodyPr/>
                    <a:lstStyle/>
                    <a:p>
                      <a:pPr algn="ctr"/>
                      <a:r>
                        <a:rPr lang="en-US" sz="1200" b="1" dirty="0" smtClean="0">
                          <a:solidFill>
                            <a:schemeClr val="bg1"/>
                          </a:solidFill>
                          <a:latin typeface="Verdana"/>
                          <a:cs typeface="Verdana"/>
                        </a:rPr>
                        <a:t>Summer Slide?</a:t>
                      </a:r>
                      <a:endParaRPr lang="en-US" sz="1200" b="1" dirty="0">
                        <a:solidFill>
                          <a:schemeClr val="bg1"/>
                        </a:solidFill>
                        <a:latin typeface="Verdana"/>
                        <a:cs typeface="Verdana"/>
                      </a:endParaRPr>
                    </a:p>
                  </a:txBody>
                  <a:tcPr anchor="ctr">
                    <a:lnL>
                      <a:noFill/>
                    </a:lnL>
                    <a:lnR>
                      <a:noFill/>
                    </a:lnR>
                    <a:lnT>
                      <a:noFill/>
                    </a:lnT>
                    <a:lnB w="12700" cap="flat" cmpd="sng" algn="ctr">
                      <a:solidFill>
                        <a:scrgbClr r="0" g="0" b="0"/>
                      </a:solidFill>
                      <a:prstDash val="solid"/>
                      <a:round/>
                      <a:headEnd type="none" w="med" len="med"/>
                      <a:tailEnd type="none" w="med" len="med"/>
                    </a:lnB>
                    <a:solidFill>
                      <a:schemeClr val="accent1"/>
                    </a:solidFill>
                  </a:tcPr>
                </a:tc>
                <a:tc hMerge="1">
                  <a:txBody>
                    <a:bodyPr/>
                    <a:lstStyle/>
                    <a:p>
                      <a:pPr algn="ctr"/>
                      <a:endParaRPr lang="en-US" sz="1200" b="1" dirty="0">
                        <a:solidFill>
                          <a:schemeClr val="bg1"/>
                        </a:solidFill>
                        <a:latin typeface="Verdana"/>
                        <a:cs typeface="Verdana"/>
                      </a:endParaRPr>
                    </a:p>
                  </a:txBody>
                  <a:tcPr anchor="ctr">
                    <a:lnL>
                      <a:noFill/>
                    </a:lnL>
                    <a:lnR>
                      <a:noFill/>
                    </a:lnR>
                    <a:lnT>
                      <a:noFill/>
                    </a:lnT>
                    <a:lnB>
                      <a:noFill/>
                    </a:lnB>
                    <a:solidFill>
                      <a:schemeClr val="tx1"/>
                    </a:solidFill>
                  </a:tcPr>
                </a:tc>
                <a:tc>
                  <a:txBody>
                    <a:bodyPr/>
                    <a:lstStyle/>
                    <a:p>
                      <a:pPr algn="ctr"/>
                      <a:endParaRPr lang="en-US" sz="1200" b="1" dirty="0" smtClean="0">
                        <a:solidFill>
                          <a:schemeClr val="bg1"/>
                        </a:solidFill>
                        <a:latin typeface="Verdana"/>
                        <a:cs typeface="Verdana"/>
                      </a:endParaRPr>
                    </a:p>
                  </a:txBody>
                  <a:tcPr anchor="ctr">
                    <a:lnL>
                      <a:noFill/>
                    </a:lnL>
                    <a:lnR>
                      <a:noFill/>
                    </a:lnR>
                    <a:lnT>
                      <a:noFill/>
                    </a:lnT>
                    <a:lnB w="12700" cap="flat" cmpd="sng" algn="ctr">
                      <a:solidFill>
                        <a:scrgbClr r="0" g="0" b="0"/>
                      </a:solidFill>
                      <a:prstDash val="solid"/>
                      <a:round/>
                      <a:headEnd type="none" w="med" len="med"/>
                      <a:tailEnd type="none" w="med" len="med"/>
                    </a:lnB>
                    <a:noFill/>
                  </a:tcPr>
                </a:tc>
              </a:tr>
              <a:tr h="404727">
                <a:tc>
                  <a:txBody>
                    <a:bodyPr/>
                    <a:lstStyle/>
                    <a:p>
                      <a:pPr algn="ctr"/>
                      <a:r>
                        <a:rPr lang="en-US" sz="1200" b="1" dirty="0" smtClean="0">
                          <a:solidFill>
                            <a:schemeClr val="bg1"/>
                          </a:solidFill>
                          <a:latin typeface="Verdana"/>
                          <a:cs typeface="Verdana"/>
                        </a:rPr>
                        <a:t>Provider</a:t>
                      </a:r>
                      <a:endParaRPr lang="en-US" sz="1200" b="1" dirty="0">
                        <a:solidFill>
                          <a:schemeClr val="bg1"/>
                        </a:solidFill>
                        <a:latin typeface="Verdana"/>
                        <a:cs typeface="Verdana"/>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r>
                        <a:rPr lang="en-US" sz="1200" b="1" dirty="0" smtClean="0">
                          <a:solidFill>
                            <a:schemeClr val="bg1"/>
                          </a:solidFill>
                          <a:latin typeface="Verdana"/>
                          <a:cs typeface="Verdana"/>
                        </a:rPr>
                        <a:t># of Pre-K-5 students served</a:t>
                      </a:r>
                      <a:endParaRPr lang="en-US" sz="1200" b="1" dirty="0">
                        <a:solidFill>
                          <a:schemeClr val="bg1"/>
                        </a:solidFill>
                        <a:latin typeface="Verdana"/>
                        <a:cs typeface="Verdana"/>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r>
                        <a:rPr lang="en-US" sz="1200" b="1" dirty="0" smtClean="0">
                          <a:solidFill>
                            <a:schemeClr val="bg1"/>
                          </a:solidFill>
                          <a:latin typeface="Verdana"/>
                          <a:cs typeface="Verdana"/>
                        </a:rPr>
                        <a:t>Yes</a:t>
                      </a:r>
                      <a:endParaRPr lang="en-US" sz="1200" b="1" dirty="0">
                        <a:solidFill>
                          <a:schemeClr val="bg1"/>
                        </a:solidFill>
                        <a:latin typeface="Verdana"/>
                        <a:cs typeface="Verdana"/>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r>
                        <a:rPr lang="en-US" sz="1200" b="1" dirty="0" smtClean="0">
                          <a:solidFill>
                            <a:schemeClr val="bg1"/>
                          </a:solidFill>
                          <a:latin typeface="Verdana"/>
                          <a:cs typeface="Verdana"/>
                        </a:rPr>
                        <a:t>No</a:t>
                      </a:r>
                      <a:endParaRPr lang="en-US" sz="1200" b="1" dirty="0">
                        <a:solidFill>
                          <a:schemeClr val="bg1"/>
                        </a:solidFill>
                        <a:latin typeface="Verdana"/>
                        <a:cs typeface="Verdana"/>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r>
                        <a:rPr lang="en-US" sz="1200" b="1" dirty="0" smtClean="0">
                          <a:solidFill>
                            <a:schemeClr val="bg1"/>
                          </a:solidFill>
                          <a:latin typeface="Verdana"/>
                          <a:cs typeface="Verdana"/>
                        </a:rPr>
                        <a:t>Net</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r>
              <a:tr h="554937">
                <a:tc>
                  <a:txBody>
                    <a:bodyPr/>
                    <a:lstStyle/>
                    <a:p>
                      <a:pPr algn="ctr" fontAlgn="b"/>
                      <a:r>
                        <a:rPr lang="en-US" sz="1200" b="0" i="0" u="none" strike="noStrike" dirty="0" smtClean="0">
                          <a:solidFill>
                            <a:srgbClr val="000000"/>
                          </a:solidFill>
                          <a:effectLst/>
                          <a:latin typeface="Verdana"/>
                          <a:cs typeface="Verdana"/>
                        </a:rPr>
                        <a:t>Center A</a:t>
                      </a:r>
                      <a:endParaRPr lang="en-US" sz="1200" b="0" i="0" u="none" strike="noStrike" dirty="0">
                        <a:solidFill>
                          <a:srgbClr val="000000"/>
                        </a:solidFill>
                        <a:effectLst/>
                        <a:latin typeface="Verdana"/>
                        <a:cs typeface="Verdan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Verdana"/>
                          <a:cs typeface="Verdana"/>
                        </a:rPr>
                        <a:t>9</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Verdana"/>
                          <a:cs typeface="Verdana"/>
                        </a:rPr>
                        <a:t>0%</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Verdana"/>
                          <a:cs typeface="Verdana"/>
                        </a:rPr>
                        <a:t>100%</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3BE7B"/>
                    </a:solidFill>
                  </a:tcPr>
                </a:tc>
                <a:tc>
                  <a:txBody>
                    <a:bodyPr/>
                    <a:lstStyle/>
                    <a:p>
                      <a:pPr algn="ctr" fontAlgn="b"/>
                      <a:r>
                        <a:rPr lang="en-US" sz="1200" b="1" i="0" u="none" strike="noStrike" dirty="0">
                          <a:solidFill>
                            <a:srgbClr val="000000"/>
                          </a:solidFill>
                          <a:effectLst/>
                          <a:latin typeface="Verdana"/>
                          <a:cs typeface="Verdana"/>
                        </a:rPr>
                        <a:t>+100%</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3BE7B"/>
                    </a:solidFill>
                  </a:tcPr>
                </a:tc>
              </a:tr>
              <a:tr h="554937">
                <a:tc>
                  <a:txBody>
                    <a:bodyPr/>
                    <a:lstStyle/>
                    <a:p>
                      <a:pPr algn="ctr" fontAlgn="b"/>
                      <a:r>
                        <a:rPr lang="en-US" sz="1200" b="0" i="0" u="none" strike="noStrike" dirty="0" smtClean="0">
                          <a:solidFill>
                            <a:srgbClr val="000000"/>
                          </a:solidFill>
                          <a:effectLst/>
                          <a:latin typeface="Verdana"/>
                          <a:cs typeface="Verdana"/>
                        </a:rPr>
                        <a:t>Center B</a:t>
                      </a:r>
                      <a:endParaRPr lang="en-US" sz="1200" b="0" i="0" u="none" strike="noStrike" dirty="0">
                        <a:solidFill>
                          <a:srgbClr val="000000"/>
                        </a:solidFill>
                        <a:effectLst/>
                        <a:latin typeface="Verdana"/>
                        <a:cs typeface="Verdan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sz="1200" b="0" i="0" u="none" strike="noStrike">
                          <a:solidFill>
                            <a:srgbClr val="000000"/>
                          </a:solidFill>
                          <a:effectLst/>
                          <a:latin typeface="Verdana"/>
                          <a:cs typeface="Verdana"/>
                        </a:rPr>
                        <a:t>35</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Verdana"/>
                          <a:cs typeface="Verdana"/>
                        </a:rPr>
                        <a:t>11%</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Verdana"/>
                          <a:cs typeface="Verdana"/>
                        </a:rPr>
                        <a:t>89%</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DE182"/>
                    </a:solidFill>
                  </a:tcPr>
                </a:tc>
                <a:tc>
                  <a:txBody>
                    <a:bodyPr/>
                    <a:lstStyle/>
                    <a:p>
                      <a:pPr algn="ctr" fontAlgn="b"/>
                      <a:r>
                        <a:rPr lang="en-US" sz="1200" b="1" i="0" u="none" strike="noStrike" dirty="0">
                          <a:solidFill>
                            <a:srgbClr val="000000"/>
                          </a:solidFill>
                          <a:effectLst/>
                          <a:latin typeface="Verdana"/>
                          <a:cs typeface="Verdana"/>
                        </a:rPr>
                        <a:t>+</a:t>
                      </a:r>
                      <a:r>
                        <a:rPr lang="en-US" sz="1200" b="1" i="0" u="none" strike="noStrike" dirty="0" smtClean="0">
                          <a:solidFill>
                            <a:srgbClr val="000000"/>
                          </a:solidFill>
                          <a:effectLst/>
                          <a:latin typeface="Verdana"/>
                          <a:cs typeface="Verdana"/>
                        </a:rPr>
                        <a:t>78%</a:t>
                      </a:r>
                      <a:endParaRPr lang="en-US" sz="1200" b="1" i="0" u="none" strike="noStrike" dirty="0">
                        <a:solidFill>
                          <a:srgbClr val="000000"/>
                        </a:solidFill>
                        <a:effectLst/>
                        <a:latin typeface="Verdana"/>
                        <a:cs typeface="Verdan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DE182"/>
                    </a:solidFill>
                  </a:tcPr>
                </a:tc>
              </a:tr>
              <a:tr h="554937">
                <a:tc>
                  <a:txBody>
                    <a:bodyPr/>
                    <a:lstStyle/>
                    <a:p>
                      <a:pPr algn="ctr" fontAlgn="b"/>
                      <a:r>
                        <a:rPr lang="en-US" sz="1200" b="0" i="0" u="none" strike="noStrike" dirty="0" smtClean="0">
                          <a:solidFill>
                            <a:srgbClr val="000000"/>
                          </a:solidFill>
                          <a:effectLst/>
                          <a:latin typeface="Verdana"/>
                          <a:cs typeface="Verdana"/>
                        </a:rPr>
                        <a:t>Center</a:t>
                      </a:r>
                      <a:r>
                        <a:rPr lang="en-US" sz="1200" b="0" i="0" u="none" strike="noStrike" baseline="0" dirty="0" smtClean="0">
                          <a:solidFill>
                            <a:srgbClr val="000000"/>
                          </a:solidFill>
                          <a:effectLst/>
                          <a:latin typeface="Verdana"/>
                          <a:cs typeface="Verdana"/>
                        </a:rPr>
                        <a:t> C</a:t>
                      </a:r>
                      <a:endParaRPr lang="en-US" sz="1200" b="0" i="0" u="none" strike="noStrike" dirty="0">
                        <a:solidFill>
                          <a:srgbClr val="000000"/>
                        </a:solidFill>
                        <a:effectLst/>
                        <a:latin typeface="Verdana"/>
                        <a:cs typeface="Verdan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sz="1200" b="0" i="0" u="none" strike="noStrike" dirty="0">
                          <a:solidFill>
                            <a:srgbClr val="000000"/>
                          </a:solidFill>
                          <a:effectLst/>
                          <a:latin typeface="Verdana"/>
                          <a:cs typeface="Verdana"/>
                        </a:rPr>
                        <a:t>34</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Verdana"/>
                          <a:cs typeface="Verdana"/>
                        </a:rPr>
                        <a:t>15%</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Verdana"/>
                          <a:cs typeface="Verdana"/>
                        </a:rPr>
                        <a:t>85%</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EB84"/>
                    </a:solidFill>
                  </a:tcPr>
                </a:tc>
                <a:tc>
                  <a:txBody>
                    <a:bodyPr/>
                    <a:lstStyle/>
                    <a:p>
                      <a:pPr algn="ctr" fontAlgn="b"/>
                      <a:r>
                        <a:rPr lang="en-US" sz="1200" b="1" i="0" u="none" strike="noStrike" dirty="0">
                          <a:solidFill>
                            <a:srgbClr val="000000"/>
                          </a:solidFill>
                          <a:effectLst/>
                          <a:latin typeface="Verdana"/>
                          <a:cs typeface="Verdana"/>
                        </a:rPr>
                        <a:t>+</a:t>
                      </a:r>
                      <a:r>
                        <a:rPr lang="en-US" sz="1200" b="1" i="0" u="none" strike="noStrike" dirty="0" smtClean="0">
                          <a:solidFill>
                            <a:srgbClr val="000000"/>
                          </a:solidFill>
                          <a:effectLst/>
                          <a:latin typeface="Verdana"/>
                          <a:cs typeface="Verdana"/>
                        </a:rPr>
                        <a:t>70%</a:t>
                      </a:r>
                      <a:endParaRPr lang="en-US" sz="1200" b="1" i="0" u="none" strike="noStrike" dirty="0">
                        <a:solidFill>
                          <a:srgbClr val="000000"/>
                        </a:solidFill>
                        <a:effectLst/>
                        <a:latin typeface="Verdana"/>
                        <a:cs typeface="Verdan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EB84"/>
                    </a:solidFill>
                  </a:tcPr>
                </a:tc>
              </a:tr>
              <a:tr h="554937">
                <a:tc>
                  <a:txBody>
                    <a:bodyPr/>
                    <a:lstStyle/>
                    <a:p>
                      <a:pPr algn="ctr" fontAlgn="b"/>
                      <a:r>
                        <a:rPr lang="en-US" sz="1200" b="0" i="0" u="none" strike="noStrike" dirty="0" smtClean="0">
                          <a:solidFill>
                            <a:srgbClr val="000000"/>
                          </a:solidFill>
                          <a:effectLst/>
                          <a:latin typeface="Verdana"/>
                          <a:cs typeface="Verdana"/>
                        </a:rPr>
                        <a:t>Center D</a:t>
                      </a:r>
                      <a:endParaRPr lang="en-US" sz="1200" b="0" i="0" u="none" strike="noStrike" dirty="0">
                        <a:solidFill>
                          <a:srgbClr val="000000"/>
                        </a:solidFill>
                        <a:effectLst/>
                        <a:latin typeface="Verdana"/>
                        <a:cs typeface="Verdan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fontAlgn="b"/>
                      <a:r>
                        <a:rPr lang="en-US" sz="1200" b="0" i="0" u="none" strike="noStrike" dirty="0">
                          <a:solidFill>
                            <a:srgbClr val="000000"/>
                          </a:solidFill>
                          <a:effectLst/>
                          <a:latin typeface="Verdana"/>
                          <a:cs typeface="Verdana"/>
                        </a:rPr>
                        <a:t>32</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Verdana"/>
                          <a:cs typeface="Verdana"/>
                        </a:rPr>
                        <a:t>38%</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Verdana"/>
                          <a:cs typeface="Verdana"/>
                        </a:rPr>
                        <a:t>63%</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BB179"/>
                    </a:solidFill>
                  </a:tcPr>
                </a:tc>
                <a:tc>
                  <a:txBody>
                    <a:bodyPr/>
                    <a:lstStyle/>
                    <a:p>
                      <a:pPr algn="ctr" fontAlgn="b"/>
                      <a:r>
                        <a:rPr lang="en-US" sz="1200" b="1" i="0" u="none" strike="noStrike" dirty="0">
                          <a:solidFill>
                            <a:srgbClr val="000000"/>
                          </a:solidFill>
                          <a:effectLst/>
                          <a:latin typeface="Verdana"/>
                          <a:cs typeface="Verdana"/>
                        </a:rPr>
                        <a:t>+25%</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BB179"/>
                    </a:solidFill>
                  </a:tcPr>
                </a:tc>
              </a:tr>
              <a:tr h="554937">
                <a:tc>
                  <a:txBody>
                    <a:bodyPr/>
                    <a:lstStyle/>
                    <a:p>
                      <a:pPr algn="ctr" fontAlgn="b"/>
                      <a:r>
                        <a:rPr lang="en-US" sz="1200" b="0" i="0" u="none" strike="noStrike" dirty="0" smtClean="0">
                          <a:solidFill>
                            <a:srgbClr val="000000"/>
                          </a:solidFill>
                          <a:effectLst/>
                          <a:latin typeface="Verdana"/>
                          <a:cs typeface="Verdana"/>
                        </a:rPr>
                        <a:t>Center</a:t>
                      </a:r>
                      <a:r>
                        <a:rPr lang="en-US" sz="1200" b="0" i="0" u="none" strike="noStrike" baseline="0" dirty="0" smtClean="0">
                          <a:solidFill>
                            <a:srgbClr val="000000"/>
                          </a:solidFill>
                          <a:effectLst/>
                          <a:latin typeface="Verdana"/>
                          <a:cs typeface="Verdana"/>
                        </a:rPr>
                        <a:t> E</a:t>
                      </a:r>
                      <a:endParaRPr lang="en-US" sz="1200" b="0" i="0" u="none" strike="noStrike" dirty="0">
                        <a:solidFill>
                          <a:srgbClr val="000000"/>
                        </a:solidFill>
                        <a:effectLst/>
                        <a:latin typeface="Verdana"/>
                        <a:cs typeface="Verdan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Verdana"/>
                          <a:cs typeface="Verdana"/>
                        </a:rPr>
                        <a:t>12</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Verdana"/>
                          <a:cs typeface="Verdana"/>
                        </a:rPr>
                        <a:t>67%</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Verdana"/>
                          <a:cs typeface="Verdana"/>
                        </a:rPr>
                        <a:t>33%</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8696B"/>
                    </a:solidFill>
                  </a:tcPr>
                </a:tc>
                <a:tc>
                  <a:txBody>
                    <a:bodyPr/>
                    <a:lstStyle/>
                    <a:p>
                      <a:pPr algn="ctr" fontAlgn="b"/>
                      <a:r>
                        <a:rPr lang="en-US" sz="1200" b="1" i="0" u="none" strike="noStrike" dirty="0">
                          <a:solidFill>
                            <a:srgbClr val="000000"/>
                          </a:solidFill>
                          <a:effectLst/>
                          <a:latin typeface="Verdana"/>
                          <a:cs typeface="Verdana"/>
                        </a:rPr>
                        <a:t>-</a:t>
                      </a:r>
                      <a:r>
                        <a:rPr lang="en-US" sz="1200" b="1" i="0" u="none" strike="noStrike" dirty="0" smtClean="0">
                          <a:solidFill>
                            <a:srgbClr val="000000"/>
                          </a:solidFill>
                          <a:effectLst/>
                          <a:latin typeface="Verdana"/>
                          <a:cs typeface="Verdana"/>
                        </a:rPr>
                        <a:t>34%</a:t>
                      </a:r>
                      <a:endParaRPr lang="en-US" sz="1200" b="1" i="0" u="none" strike="noStrike" dirty="0">
                        <a:solidFill>
                          <a:srgbClr val="000000"/>
                        </a:solidFill>
                        <a:effectLst/>
                        <a:latin typeface="Verdana"/>
                        <a:cs typeface="Verdana"/>
                      </a:endParaRP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8696B"/>
                    </a:solidFill>
                  </a:tcPr>
                </a:tc>
              </a:tr>
              <a:tr h="554937">
                <a:tc>
                  <a:txBody>
                    <a:bodyPr/>
                    <a:lstStyle/>
                    <a:p>
                      <a:pPr algn="ctr" fontAlgn="b"/>
                      <a:r>
                        <a:rPr lang="en-US" sz="1200" b="1" i="0" u="none" strike="noStrike" dirty="0">
                          <a:solidFill>
                            <a:srgbClr val="000000"/>
                          </a:solidFill>
                          <a:effectLst/>
                          <a:latin typeface="Verdana"/>
                          <a:cs typeface="Verdana"/>
                        </a:rPr>
                        <a:t>Grand Total</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Verdana"/>
                          <a:cs typeface="Verdana"/>
                        </a:rPr>
                        <a:t>122</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Verdana"/>
                          <a:cs typeface="Verdana"/>
                        </a:rPr>
                        <a:t>24%</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Verdana"/>
                          <a:cs typeface="Verdana"/>
                        </a:rPr>
                        <a:t>76%</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EDE81"/>
                    </a:solidFill>
                  </a:tcPr>
                </a:tc>
                <a:tc>
                  <a:txBody>
                    <a:bodyPr/>
                    <a:lstStyle/>
                    <a:p>
                      <a:pPr algn="ctr" fontAlgn="b"/>
                      <a:r>
                        <a:rPr lang="en-US" sz="1200" b="1" i="0" u="none" strike="noStrike" dirty="0">
                          <a:solidFill>
                            <a:srgbClr val="000000"/>
                          </a:solidFill>
                          <a:effectLst/>
                          <a:latin typeface="Verdana"/>
                          <a:cs typeface="Verdana"/>
                        </a:rPr>
                        <a:t>+52%</a:t>
                      </a:r>
                    </a:p>
                  </a:txBody>
                  <a:tcPr marL="0" marR="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EDE81"/>
                    </a:solidFill>
                  </a:tcPr>
                </a:tc>
              </a:tr>
            </a:tbl>
          </a:graphicData>
        </a:graphic>
      </p:graphicFrame>
      <p:sp>
        <p:nvSpPr>
          <p:cNvPr id="9" name="Rectangle 8"/>
          <p:cNvSpPr/>
          <p:nvPr/>
        </p:nvSpPr>
        <p:spPr>
          <a:xfrm>
            <a:off x="1531911" y="3299696"/>
            <a:ext cx="7299462" cy="1112992"/>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en-US" sz="1050" kern="1200" dirty="0" smtClean="0">
              <a:solidFill>
                <a:srgbClr val="FFFFFF"/>
              </a:solidFill>
              <a:latin typeface="Verdana"/>
            </a:endParaRPr>
          </a:p>
        </p:txBody>
      </p:sp>
      <p:sp>
        <p:nvSpPr>
          <p:cNvPr id="10" name="Rectangular Callout 9"/>
          <p:cNvSpPr/>
          <p:nvPr/>
        </p:nvSpPr>
        <p:spPr>
          <a:xfrm>
            <a:off x="52161" y="3380084"/>
            <a:ext cx="1343612" cy="1292662"/>
          </a:xfrm>
          <a:prstGeom prst="wedgeRectCallout">
            <a:avLst>
              <a:gd name="adj1" fmla="val 56282"/>
              <a:gd name="adj2" fmla="val -20768"/>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rtl="0"/>
            <a:r>
              <a:rPr lang="en-US" sz="1050" kern="1200" dirty="0" smtClean="0">
                <a:solidFill>
                  <a:srgbClr val="003663"/>
                </a:solidFill>
                <a:latin typeface="Verdana"/>
              </a:rPr>
              <a:t>Istation provided trained teachers to Centers B &amp; C. Teachers provided Istation support and small group instruction to students.</a:t>
            </a:r>
          </a:p>
        </p:txBody>
      </p:sp>
    </p:spTree>
    <p:extLst>
      <p:ext uri="{BB962C8B-B14F-4D97-AF65-F5344CB8AC3E}">
        <p14:creationId xmlns:p14="http://schemas.microsoft.com/office/powerpoint/2010/main" val="306894609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500" dirty="0" smtClean="0"/>
              <a:t>SOC </a:t>
            </a:r>
            <a:r>
              <a:rPr lang="en-US" sz="2500" dirty="0"/>
              <a:t>i</a:t>
            </a:r>
            <a:r>
              <a:rPr lang="en-US" sz="2500" dirty="0" smtClean="0"/>
              <a:t>ncreased student literacy growth across the board since 2012-13</a:t>
            </a:r>
            <a:endParaRPr lang="en-US" sz="2500" dirty="0"/>
          </a:p>
        </p:txBody>
      </p:sp>
      <p:graphicFrame>
        <p:nvGraphicFramePr>
          <p:cNvPr id="4" name="Chart 3"/>
          <p:cNvGraphicFramePr/>
          <p:nvPr>
            <p:extLst>
              <p:ext uri="{D42A27DB-BD31-4B8C-83A1-F6EECF244321}">
                <p14:modId xmlns:p14="http://schemas.microsoft.com/office/powerpoint/2010/main" val="2785660537"/>
              </p:ext>
            </p:extLst>
          </p:nvPr>
        </p:nvGraphicFramePr>
        <p:xfrm>
          <a:off x="202674" y="1486971"/>
          <a:ext cx="8809589" cy="42771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173700120"/>
              </p:ext>
            </p:extLst>
          </p:nvPr>
        </p:nvGraphicFramePr>
        <p:xfrm>
          <a:off x="6421461" y="2318302"/>
          <a:ext cx="1016000" cy="1146236"/>
        </p:xfrm>
        <a:graphic>
          <a:graphicData uri="http://schemas.openxmlformats.org/drawingml/2006/table">
            <a:tbl>
              <a:tblPr firstRow="1" bandRow="1">
                <a:tableStyleId>{7E9639D4-E3E2-4D34-9284-5A2195B3D0D7}</a:tableStyleId>
              </a:tblPr>
              <a:tblGrid>
                <a:gridCol w="306717"/>
                <a:gridCol w="709283"/>
              </a:tblGrid>
              <a:tr h="387583">
                <a:tc gridSpan="2">
                  <a:txBody>
                    <a:bodyPr/>
                    <a:lstStyle/>
                    <a:p>
                      <a:pPr algn="ctr"/>
                      <a:r>
                        <a:rPr lang="en-US" sz="800" dirty="0" smtClean="0"/>
                        <a:t>Difference 2014-15 vs. 2012-13</a:t>
                      </a:r>
                      <a:endParaRPr lang="en-US" sz="800" b="1" dirty="0">
                        <a:solidFill>
                          <a:schemeClr val="bg2"/>
                        </a:solidFill>
                      </a:endParaRPr>
                    </a:p>
                  </a:txBody>
                  <a:tcPr/>
                </a:tc>
                <a:tc hMerge="1">
                  <a:txBody>
                    <a:bodyPr/>
                    <a:lstStyle/>
                    <a:p>
                      <a:endParaRPr lang="en-US" sz="900" b="1" dirty="0">
                        <a:solidFill>
                          <a:schemeClr val="bg2"/>
                        </a:solidFill>
                      </a:endParaRPr>
                    </a:p>
                  </a:txBody>
                  <a:tcPr>
                    <a:solidFill>
                      <a:schemeClr val="tx1"/>
                    </a:solidFill>
                  </a:tcPr>
                </a:tc>
              </a:tr>
              <a:tr h="344518">
                <a:tc>
                  <a:txBody>
                    <a:bodyPr/>
                    <a:lstStyle/>
                    <a:p>
                      <a:endParaRPr lang="en-US" dirty="0"/>
                    </a:p>
                  </a:txBody>
                  <a:tcPr>
                    <a:solidFill>
                      <a:schemeClr val="accent1"/>
                    </a:solidFill>
                  </a:tcPr>
                </a:tc>
                <a:tc>
                  <a:txBody>
                    <a:bodyPr/>
                    <a:lstStyle/>
                    <a:p>
                      <a:pPr algn="ctr"/>
                      <a:r>
                        <a:rPr lang="en-US" sz="800" dirty="0" smtClean="0"/>
                        <a:t>+15%</a:t>
                      </a:r>
                      <a:endParaRPr lang="en-US" sz="800" dirty="0"/>
                    </a:p>
                  </a:txBody>
                  <a:tcPr anchor="ctr"/>
                </a:tc>
              </a:tr>
              <a:tr h="344518">
                <a:tc>
                  <a:txBody>
                    <a:bodyPr/>
                    <a:lstStyle/>
                    <a:p>
                      <a:endParaRPr lang="en-US" dirty="0"/>
                    </a:p>
                  </a:txBody>
                  <a:tcPr>
                    <a:solidFill>
                      <a:schemeClr val="accent3"/>
                    </a:solidFill>
                  </a:tcPr>
                </a:tc>
                <a:tc>
                  <a:txBody>
                    <a:bodyPr/>
                    <a:lstStyle/>
                    <a:p>
                      <a:pPr algn="ctr"/>
                      <a:r>
                        <a:rPr lang="en-US" sz="800" dirty="0" smtClean="0"/>
                        <a:t>+10%</a:t>
                      </a:r>
                      <a:endParaRPr lang="en-US" sz="800" dirty="0"/>
                    </a:p>
                  </a:txBody>
                  <a:tcPr anchor="ct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110592673"/>
              </p:ext>
            </p:extLst>
          </p:nvPr>
        </p:nvGraphicFramePr>
        <p:xfrm>
          <a:off x="2137581" y="5802259"/>
          <a:ext cx="4868838" cy="213360"/>
        </p:xfrm>
        <a:graphic>
          <a:graphicData uri="http://schemas.openxmlformats.org/drawingml/2006/table">
            <a:tbl>
              <a:tblPr firstRow="1" bandRow="1">
                <a:tableStyleId>{5940675A-B579-460E-94D1-54222C63F5DA}</a:tableStyleId>
              </a:tblPr>
              <a:tblGrid>
                <a:gridCol w="1159918"/>
                <a:gridCol w="3708920"/>
              </a:tblGrid>
              <a:tr h="162560">
                <a:tc>
                  <a:txBody>
                    <a:bodyPr/>
                    <a:lstStyle/>
                    <a:p>
                      <a:r>
                        <a:rPr lang="en-US" sz="800" dirty="0" smtClean="0"/>
                        <a:t>*Percentile Growth</a:t>
                      </a:r>
                      <a:endParaRPr lang="en-US" sz="800" dirty="0"/>
                    </a:p>
                  </a:txBody>
                  <a:tcPr/>
                </a:tc>
                <a:tc>
                  <a:txBody>
                    <a:bodyPr/>
                    <a:lstStyle/>
                    <a:p>
                      <a:r>
                        <a:rPr lang="en-US" sz="800" dirty="0" smtClean="0"/>
                        <a:t>% of K-3 students growing 10 percentile points or more</a:t>
                      </a:r>
                      <a:endParaRPr lang="en-US" sz="800" dirty="0"/>
                    </a:p>
                  </a:txBody>
                  <a:tcPr/>
                </a:tc>
              </a:tr>
            </a:tbl>
          </a:graphicData>
        </a:graphic>
      </p:graphicFrame>
      <p:sp>
        <p:nvSpPr>
          <p:cNvPr id="8" name="TextBox 7"/>
          <p:cNvSpPr txBox="1"/>
          <p:nvPr/>
        </p:nvSpPr>
        <p:spPr>
          <a:xfrm>
            <a:off x="2271889" y="6426200"/>
            <a:ext cx="5673573" cy="338554"/>
          </a:xfrm>
          <a:prstGeom prst="rect">
            <a:avLst/>
          </a:prstGeom>
          <a:noFill/>
        </p:spPr>
        <p:txBody>
          <a:bodyPr wrap="square" rtlCol="0">
            <a:spAutoFit/>
          </a:bodyPr>
          <a:lstStyle/>
          <a:p>
            <a:r>
              <a:rPr lang="en-US" sz="800" dirty="0" smtClean="0">
                <a:solidFill>
                  <a:srgbClr val="003663"/>
                </a:solidFill>
                <a:latin typeface="Verdana"/>
                <a:cs typeface="Gotham-Book"/>
              </a:rPr>
              <a:t>Source: DISD ISIP K-3 English data. Students with at least one complete Spanish tier in September, October, January, April or May removed from the analysis.</a:t>
            </a:r>
          </a:p>
        </p:txBody>
      </p:sp>
      <p:pic>
        <p:nvPicPr>
          <p:cNvPr id="9" name="Picture 8" descr="DISD-Logo-30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3500" y="6309850"/>
            <a:ext cx="938389" cy="459212"/>
          </a:xfrm>
          <a:prstGeom prst="rect">
            <a:avLst/>
          </a:prstGeom>
        </p:spPr>
      </p:pic>
    </p:spTree>
    <p:extLst>
      <p:ext uri="{BB962C8B-B14F-4D97-AF65-F5344CB8AC3E}">
        <p14:creationId xmlns:p14="http://schemas.microsoft.com/office/powerpoint/2010/main" val="11034237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title"/>
          </p:nvPr>
        </p:nvSpPr>
        <p:spPr>
          <a:xfrm>
            <a:off x="0" y="382611"/>
            <a:ext cx="9144000" cy="938531"/>
          </a:xfrm>
          <a:prstGeom prst="rect">
            <a:avLst/>
          </a:prstGeom>
        </p:spPr>
        <p:txBody>
          <a:bodyPr lIns="0" tIns="0" rIns="0" bIns="0">
            <a:normAutofit/>
          </a:bodyPr>
          <a:lstStyle/>
          <a:p>
            <a:pPr lvl="0">
              <a:defRPr sz="1800">
                <a:solidFill>
                  <a:srgbClr val="000000"/>
                </a:solidFill>
              </a:defRPr>
            </a:pPr>
            <a:r>
              <a:rPr sz="2800">
                <a:solidFill>
                  <a:srgbClr val="FFFFFF"/>
                </a:solidFill>
              </a:rPr>
              <a:t>BACHMAN LAKE TOGETHER</a:t>
            </a:r>
          </a:p>
        </p:txBody>
      </p:sp>
      <p:pic>
        <p:nvPicPr>
          <p:cNvPr id="209" name="image11.png"/>
          <p:cNvPicPr/>
          <p:nvPr/>
        </p:nvPicPr>
        <p:blipFill>
          <a:blip r:embed="rId2" cstate="print">
            <a:extLst/>
          </a:blip>
          <a:stretch>
            <a:fillRect/>
          </a:stretch>
        </p:blipFill>
        <p:spPr>
          <a:xfrm>
            <a:off x="0" y="2004714"/>
            <a:ext cx="9144000" cy="284745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WSL_CTO iPad 7.2015_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Tree>
    <p:extLst>
      <p:ext uri="{BB962C8B-B14F-4D97-AF65-F5344CB8AC3E}">
        <p14:creationId xmlns:p14="http://schemas.microsoft.com/office/powerpoint/2010/main" val="14476678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p:cNvSpPr>
          <p:nvPr>
            <p:ph type="title"/>
          </p:nvPr>
        </p:nvSpPr>
        <p:spPr>
          <a:xfrm>
            <a:off x="0" y="382611"/>
            <a:ext cx="9144000" cy="938531"/>
          </a:xfrm>
          <a:prstGeom prst="rect">
            <a:avLst/>
          </a:prstGeom>
        </p:spPr>
        <p:txBody>
          <a:bodyPr lIns="0" tIns="0" rIns="0" bIns="0">
            <a:normAutofit/>
          </a:bodyPr>
          <a:lstStyle/>
          <a:p>
            <a:pPr lvl="0" defTabSz="443484">
              <a:defRPr sz="1800">
                <a:solidFill>
                  <a:srgbClr val="000000"/>
                </a:solidFill>
              </a:defRPr>
            </a:pPr>
            <a:r>
              <a:rPr sz="2716" dirty="0">
                <a:solidFill>
                  <a:srgbClr val="FFFFFF"/>
                </a:solidFill>
              </a:rPr>
              <a:t>ZFFC/Bachman Lake Together</a:t>
            </a:r>
          </a:p>
          <a:p>
            <a:pPr lvl="0" defTabSz="443484">
              <a:defRPr sz="1800">
                <a:solidFill>
                  <a:srgbClr val="000000"/>
                </a:solidFill>
              </a:defRPr>
            </a:pPr>
            <a:r>
              <a:rPr sz="2716" dirty="0">
                <a:solidFill>
                  <a:srgbClr val="FFFFFF"/>
                </a:solidFill>
              </a:rPr>
              <a:t>Organizational Structure</a:t>
            </a:r>
          </a:p>
        </p:txBody>
      </p:sp>
      <p:pic>
        <p:nvPicPr>
          <p:cNvPr id="231" name="image17.png"/>
          <p:cNvPicPr/>
          <p:nvPr/>
        </p:nvPicPr>
        <p:blipFill>
          <a:blip r:embed="rId2" cstate="print">
            <a:extLst/>
          </a:blip>
          <a:stretch>
            <a:fillRect/>
          </a:stretch>
        </p:blipFill>
        <p:spPr>
          <a:xfrm>
            <a:off x="1217696" y="1266419"/>
            <a:ext cx="6708609" cy="5183927"/>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40" name="Shape 240"/>
          <p:cNvSpPr>
            <a:spLocks noGrp="1"/>
          </p:cNvSpPr>
          <p:nvPr>
            <p:ph type="title"/>
          </p:nvPr>
        </p:nvSpPr>
        <p:spPr>
          <a:xfrm>
            <a:off x="527842" y="784224"/>
            <a:ext cx="3642223" cy="2247208"/>
          </a:xfrm>
          <a:prstGeom prst="rect">
            <a:avLst/>
          </a:prstGeom>
        </p:spPr>
        <p:txBody>
          <a:bodyPr>
            <a:normAutofit/>
          </a:bodyPr>
          <a:lstStyle/>
          <a:p>
            <a:pPr lvl="0" algn="ctr" defTabSz="385091">
              <a:defRPr sz="1800" spc="0">
                <a:solidFill>
                  <a:srgbClr val="000000"/>
                </a:solidFill>
              </a:defRPr>
            </a:pPr>
            <a:r>
              <a:rPr sz="2800" spc="200" dirty="0">
                <a:solidFill>
                  <a:srgbClr val="FFFFFF"/>
                </a:solidFill>
              </a:rPr>
              <a:t>2010-13 BOUNDARY MAP  &amp; STATS FOR </a:t>
            </a:r>
            <a:endParaRPr sz="2800" dirty="0"/>
          </a:p>
          <a:p>
            <a:pPr lvl="0" algn="ctr" defTabSz="385091">
              <a:defRPr sz="1800" spc="0">
                <a:solidFill>
                  <a:srgbClr val="000000"/>
                </a:solidFill>
              </a:defRPr>
            </a:pPr>
            <a:r>
              <a:rPr sz="2800" spc="200" dirty="0">
                <a:solidFill>
                  <a:srgbClr val="FFFFFF"/>
                </a:solidFill>
              </a:rPr>
              <a:t>ZIP CODE 75220</a:t>
            </a:r>
          </a:p>
        </p:txBody>
      </p:sp>
      <p:sp>
        <p:nvSpPr>
          <p:cNvPr id="241" name="Shape 241"/>
          <p:cNvSpPr>
            <a:spLocks noGrp="1"/>
          </p:cNvSpPr>
          <p:nvPr>
            <p:ph type="body" idx="1"/>
          </p:nvPr>
        </p:nvSpPr>
        <p:spPr>
          <a:xfrm>
            <a:off x="146842" y="3526358"/>
            <a:ext cx="8570916" cy="3183484"/>
          </a:xfrm>
          <a:prstGeom prst="rect">
            <a:avLst/>
          </a:prstGeom>
        </p:spPr>
        <p:txBody>
          <a:bodyPr>
            <a:normAutofit/>
          </a:bodyPr>
          <a:lstStyle/>
          <a:p>
            <a:pPr marL="157162" lvl="0" indent="-157162" defTabSz="315886">
              <a:lnSpc>
                <a:spcPct val="10000"/>
              </a:lnSpc>
              <a:spcBef>
                <a:spcPts val="3200"/>
              </a:spcBef>
              <a:defRPr sz="1800">
                <a:solidFill>
                  <a:srgbClr val="000000"/>
                </a:solidFill>
              </a:defRPr>
            </a:pPr>
            <a:r>
              <a:rPr dirty="0">
                <a:solidFill>
                  <a:srgbClr val="FFFFFF"/>
                </a:solidFill>
              </a:rPr>
              <a:t>Population - 41,891 </a:t>
            </a:r>
            <a:r>
              <a:rPr sz="1000" dirty="0">
                <a:solidFill>
                  <a:srgbClr val="FFFFFF"/>
                </a:solidFill>
              </a:rPr>
              <a:t>(Source: 2010 Demographic Profile)</a:t>
            </a:r>
            <a:endParaRPr sz="1000" dirty="0"/>
          </a:p>
          <a:p>
            <a:pPr marL="157162" lvl="0" indent="-157162" defTabSz="315886">
              <a:lnSpc>
                <a:spcPct val="10000"/>
              </a:lnSpc>
              <a:spcBef>
                <a:spcPts val="3200"/>
              </a:spcBef>
              <a:defRPr sz="1800">
                <a:solidFill>
                  <a:srgbClr val="000000"/>
                </a:solidFill>
              </a:defRPr>
            </a:pPr>
            <a:r>
              <a:rPr dirty="0">
                <a:solidFill>
                  <a:srgbClr val="FFFFFF"/>
                </a:solidFill>
              </a:rPr>
              <a:t>Foreign Born Population - 20,763 </a:t>
            </a:r>
            <a:r>
              <a:rPr sz="1000" dirty="0">
                <a:solidFill>
                  <a:srgbClr val="FFFFFF"/>
                </a:solidFill>
              </a:rPr>
              <a:t>(Source: 2009-2013 American Community Survey 5-Year Estimates)</a:t>
            </a:r>
            <a:endParaRPr sz="1000" dirty="0"/>
          </a:p>
          <a:p>
            <a:pPr marL="124177" lvl="0" indent="-124177" defTabSz="315886">
              <a:lnSpc>
                <a:spcPct val="10000"/>
              </a:lnSpc>
              <a:spcBef>
                <a:spcPts val="3200"/>
              </a:spcBef>
              <a:defRPr sz="1800">
                <a:solidFill>
                  <a:srgbClr val="000000"/>
                </a:solidFill>
              </a:defRPr>
            </a:pPr>
            <a:r>
              <a:rPr sz="1600" dirty="0">
                <a:solidFill>
                  <a:srgbClr val="FFFFFF"/>
                </a:solidFill>
              </a:rPr>
              <a:t>Under 5 years - 4,521 or 10.8%</a:t>
            </a:r>
            <a:endParaRPr sz="1600" dirty="0"/>
          </a:p>
          <a:p>
            <a:pPr marL="124177" lvl="0" indent="-124177" defTabSz="315886">
              <a:lnSpc>
                <a:spcPct val="10000"/>
              </a:lnSpc>
              <a:spcBef>
                <a:spcPts val="3200"/>
              </a:spcBef>
              <a:defRPr sz="1800">
                <a:solidFill>
                  <a:srgbClr val="000000"/>
                </a:solidFill>
              </a:defRPr>
            </a:pPr>
            <a:r>
              <a:rPr sz="1600" dirty="0">
                <a:solidFill>
                  <a:srgbClr val="FFFFFF"/>
                </a:solidFill>
              </a:rPr>
              <a:t>Hispanic or Latino (of any race) - 33,157 or 79.2%</a:t>
            </a:r>
            <a:endParaRPr sz="1600" dirty="0"/>
          </a:p>
          <a:p>
            <a:pPr marL="124177" lvl="0" indent="-124177" defTabSz="315886">
              <a:lnSpc>
                <a:spcPct val="10000"/>
              </a:lnSpc>
              <a:spcBef>
                <a:spcPts val="3200"/>
              </a:spcBef>
              <a:defRPr sz="1800">
                <a:solidFill>
                  <a:srgbClr val="000000"/>
                </a:solidFill>
              </a:defRPr>
            </a:pPr>
            <a:r>
              <a:rPr sz="1600" dirty="0">
                <a:solidFill>
                  <a:srgbClr val="FFFFFF"/>
                </a:solidFill>
              </a:rPr>
              <a:t>Children in households for whom poverty status is determined - 13,294</a:t>
            </a:r>
            <a:endParaRPr sz="1600" dirty="0"/>
          </a:p>
          <a:p>
            <a:pPr marL="124177" lvl="0" indent="-124177" defTabSz="315886">
              <a:lnSpc>
                <a:spcPct val="10000"/>
              </a:lnSpc>
              <a:spcBef>
                <a:spcPts val="3200"/>
              </a:spcBef>
              <a:defRPr sz="1800">
                <a:solidFill>
                  <a:srgbClr val="000000"/>
                </a:solidFill>
              </a:defRPr>
            </a:pPr>
            <a:r>
              <a:rPr sz="1600" dirty="0">
                <a:solidFill>
                  <a:srgbClr val="FFFFFF"/>
                </a:solidFill>
              </a:rPr>
              <a:t>In renter-occupied housing units - 77.2%</a:t>
            </a:r>
            <a:endParaRPr sz="1600" dirty="0"/>
          </a:p>
          <a:p>
            <a:pPr marL="124177" lvl="0" indent="-124177" defTabSz="315886">
              <a:lnSpc>
                <a:spcPct val="10000"/>
              </a:lnSpc>
              <a:spcBef>
                <a:spcPts val="3200"/>
              </a:spcBef>
              <a:defRPr sz="1800">
                <a:solidFill>
                  <a:srgbClr val="000000"/>
                </a:solidFill>
              </a:defRPr>
            </a:pPr>
            <a:r>
              <a:rPr sz="1600" dirty="0">
                <a:solidFill>
                  <a:srgbClr val="FFFFFF"/>
                </a:solidFill>
              </a:rPr>
              <a:t>HOUSING: Total housing units -15,580, Occupied housing - 13,895, Vacant housing - 1,685</a:t>
            </a:r>
          </a:p>
        </p:txBody>
      </p:sp>
      <p:pic>
        <p:nvPicPr>
          <p:cNvPr id="242" name="image13.jpeg"/>
          <p:cNvPicPr/>
          <p:nvPr/>
        </p:nvPicPr>
        <p:blipFill>
          <a:blip r:embed="rId2" cstate="print">
            <a:extLst/>
          </a:blip>
          <a:stretch>
            <a:fillRect/>
          </a:stretch>
        </p:blipFill>
        <p:spPr>
          <a:xfrm>
            <a:off x="4416697" y="250764"/>
            <a:ext cx="4527020" cy="379021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04" name="Shape 304"/>
          <p:cNvSpPr>
            <a:spLocks noGrp="1"/>
          </p:cNvSpPr>
          <p:nvPr>
            <p:ph type="title"/>
          </p:nvPr>
        </p:nvSpPr>
        <p:spPr>
          <a:xfrm>
            <a:off x="464342" y="428625"/>
            <a:ext cx="8215316" cy="1000125"/>
          </a:xfrm>
          <a:prstGeom prst="rect">
            <a:avLst/>
          </a:prstGeom>
        </p:spPr>
        <p:txBody>
          <a:bodyPr>
            <a:normAutofit/>
          </a:bodyPr>
          <a:lstStyle>
            <a:lvl1pPr defTabSz="348256">
              <a:defRPr sz="2600" spc="200"/>
            </a:lvl1pPr>
          </a:lstStyle>
          <a:p>
            <a:pPr lvl="0">
              <a:defRPr sz="1800" spc="0">
                <a:solidFill>
                  <a:srgbClr val="000000"/>
                </a:solidFill>
              </a:defRPr>
            </a:pPr>
            <a:r>
              <a:rPr sz="2600" spc="200" dirty="0">
                <a:solidFill>
                  <a:srgbClr val="FFFFFF"/>
                </a:solidFill>
                <a:latin typeface="Verdana" pitchFamily="34" charset="0"/>
              </a:rPr>
              <a:t>TOTALS OF CHILDREN AND PARENTS SERVED BY BACHMAN LAKE TOGETHER</a:t>
            </a:r>
          </a:p>
        </p:txBody>
      </p:sp>
      <p:sp>
        <p:nvSpPr>
          <p:cNvPr id="305" name="Shape 305"/>
          <p:cNvSpPr>
            <a:spLocks noGrp="1"/>
          </p:cNvSpPr>
          <p:nvPr>
            <p:ph type="body" idx="1"/>
          </p:nvPr>
        </p:nvSpPr>
        <p:spPr>
          <a:xfrm>
            <a:off x="464342" y="1295400"/>
            <a:ext cx="8451058" cy="5099373"/>
          </a:xfrm>
          <a:prstGeom prst="rect">
            <a:avLst/>
          </a:prstGeom>
        </p:spPr>
        <p:txBody>
          <a:bodyPr>
            <a:normAutofit/>
          </a:bodyPr>
          <a:lstStyle/>
          <a:p>
            <a:pPr marL="206260" lvl="0" indent="-206260" defTabSz="325039">
              <a:spcBef>
                <a:spcPts val="3200"/>
              </a:spcBef>
              <a:defRPr sz="1800">
                <a:solidFill>
                  <a:srgbClr val="000000"/>
                </a:solidFill>
              </a:defRPr>
            </a:pPr>
            <a:r>
              <a:rPr sz="2000" dirty="0">
                <a:solidFill>
                  <a:srgbClr val="FFFFFF"/>
                </a:solidFill>
                <a:latin typeface="Verdana" pitchFamily="34" charset="0"/>
                <a:ea typeface="Verdana" pitchFamily="34" charset="0"/>
                <a:cs typeface="Verdana" pitchFamily="34" charset="0"/>
              </a:rPr>
              <a:t>Year 1 Totals: 481 children &amp; 647 parents </a:t>
            </a:r>
          </a:p>
          <a:p>
            <a:pPr marL="206260" lvl="0" indent="-206260" defTabSz="325039">
              <a:spcBef>
                <a:spcPts val="3200"/>
              </a:spcBef>
              <a:defRPr sz="1800">
                <a:solidFill>
                  <a:srgbClr val="000000"/>
                </a:solidFill>
              </a:defRPr>
            </a:pPr>
            <a:r>
              <a:rPr sz="2000" dirty="0">
                <a:solidFill>
                  <a:srgbClr val="FFFFFF"/>
                </a:solidFill>
                <a:latin typeface="Verdana" pitchFamily="34" charset="0"/>
                <a:ea typeface="Verdana" pitchFamily="34" charset="0"/>
                <a:cs typeface="Verdana" pitchFamily="34" charset="0"/>
              </a:rPr>
              <a:t>Year 2 Totals: 1,167 children &amp; 1,004 parents </a:t>
            </a:r>
          </a:p>
          <a:p>
            <a:pPr marL="206260" lvl="0" indent="-206260" defTabSz="325039">
              <a:spcBef>
                <a:spcPts val="3200"/>
              </a:spcBef>
              <a:defRPr sz="1800">
                <a:solidFill>
                  <a:srgbClr val="000000"/>
                </a:solidFill>
              </a:defRPr>
            </a:pPr>
            <a:r>
              <a:rPr sz="2000" dirty="0">
                <a:solidFill>
                  <a:srgbClr val="FFFFFF"/>
                </a:solidFill>
                <a:latin typeface="Verdana" pitchFamily="34" charset="0"/>
                <a:ea typeface="Verdana" pitchFamily="34" charset="0"/>
                <a:cs typeface="Verdana" pitchFamily="34" charset="0"/>
              </a:rPr>
              <a:t>Year 3 Totals: 1,034 children &amp; 1,114 parents </a:t>
            </a:r>
          </a:p>
          <a:p>
            <a:pPr marL="206260" lvl="0" indent="-206260" defTabSz="325039">
              <a:spcBef>
                <a:spcPts val="3200"/>
              </a:spcBef>
              <a:defRPr sz="1800">
                <a:solidFill>
                  <a:srgbClr val="000000"/>
                </a:solidFill>
              </a:defRPr>
            </a:pPr>
            <a:r>
              <a:rPr sz="2000" dirty="0">
                <a:solidFill>
                  <a:srgbClr val="FFFFFF"/>
                </a:solidFill>
                <a:latin typeface="Verdana" pitchFamily="34" charset="0"/>
                <a:ea typeface="Verdana" pitchFamily="34" charset="0"/>
                <a:cs typeface="Verdana" pitchFamily="34" charset="0"/>
              </a:rPr>
              <a:t>Year 4 Totals: 1,390 children &amp; 1,382 parents </a:t>
            </a:r>
          </a:p>
          <a:p>
            <a:pPr marL="206260" lvl="0" indent="-206260" defTabSz="325039">
              <a:spcBef>
                <a:spcPts val="3200"/>
              </a:spcBef>
              <a:defRPr sz="1800">
                <a:solidFill>
                  <a:srgbClr val="000000"/>
                </a:solidFill>
              </a:defRPr>
            </a:pPr>
            <a:r>
              <a:rPr sz="2000" dirty="0">
                <a:solidFill>
                  <a:srgbClr val="FFFFFF"/>
                </a:solidFill>
                <a:latin typeface="Verdana" pitchFamily="34" charset="0"/>
                <a:ea typeface="Verdana" pitchFamily="34" charset="0"/>
                <a:cs typeface="Verdana" pitchFamily="34" charset="0"/>
              </a:rPr>
              <a:t>Year 5 Totals: 1,087 children &amp; 1,269 parents </a:t>
            </a:r>
          </a:p>
          <a:p>
            <a:pPr marL="206260" lvl="0" indent="-206260" defTabSz="325039">
              <a:spcBef>
                <a:spcPts val="3200"/>
              </a:spcBef>
              <a:defRPr sz="1800">
                <a:solidFill>
                  <a:srgbClr val="000000"/>
                </a:solidFill>
              </a:defRPr>
            </a:pPr>
            <a:r>
              <a:rPr sz="2000" dirty="0">
                <a:solidFill>
                  <a:srgbClr val="FFFFFF"/>
                </a:solidFill>
                <a:latin typeface="Verdana" pitchFamily="34" charset="0"/>
                <a:ea typeface="Verdana" pitchFamily="34" charset="0"/>
                <a:cs typeface="Verdana" pitchFamily="34" charset="0"/>
              </a:rPr>
              <a:t>Estimated Year 6 Totals: 1200 children &amp; 1600 parents</a:t>
            </a:r>
          </a:p>
          <a:p>
            <a:pPr marL="206260" lvl="0" indent="-206260" defTabSz="325039">
              <a:spcBef>
                <a:spcPts val="3200"/>
              </a:spcBef>
              <a:defRPr sz="1800">
                <a:solidFill>
                  <a:srgbClr val="000000"/>
                </a:solidFill>
              </a:defRPr>
            </a:pPr>
            <a:r>
              <a:rPr sz="2000" dirty="0">
                <a:solidFill>
                  <a:srgbClr val="FFFFFF"/>
                </a:solidFill>
                <a:latin typeface="Verdana" pitchFamily="34" charset="0"/>
                <a:ea typeface="Verdana" pitchFamily="34" charset="0"/>
                <a:cs typeface="Verdana" pitchFamily="34" charset="0"/>
              </a:rPr>
              <a:t>YRS 1-6  TOTALS: 6200 children &amp; 7500 parents (Estimated)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 as Change Agent </a:t>
            </a:r>
            <a:endParaRPr lang="en-US" dirty="0"/>
          </a:p>
        </p:txBody>
      </p:sp>
      <p:sp>
        <p:nvSpPr>
          <p:cNvPr id="3" name="Shape 289"/>
          <p:cNvSpPr txBox="1">
            <a:spLocks/>
          </p:cNvSpPr>
          <p:nvPr/>
        </p:nvSpPr>
        <p:spPr>
          <a:xfrm>
            <a:off x="609600" y="1803400"/>
            <a:ext cx="8153400" cy="4368800"/>
          </a:xfrm>
          <a:prstGeom prst="rect">
            <a:avLst/>
          </a:prstGeom>
        </p:spPr>
        <p:txBody>
          <a:bodyPr/>
          <a:lstStyle/>
          <a:p>
            <a:pPr marL="329184" marR="0" lvl="0" indent="-329184" defTabSz="877822" eaLnBrk="1" fontAlgn="auto" latinLnBrk="0" hangingPunct="1">
              <a:lnSpc>
                <a:spcPct val="90000"/>
              </a:lnSpc>
              <a:spcBef>
                <a:spcPts val="600"/>
              </a:spcBef>
              <a:spcAft>
                <a:spcPts val="0"/>
              </a:spcAft>
              <a:buClrTx/>
              <a:buSzTx/>
              <a:buFont typeface="Arial"/>
              <a:buNone/>
              <a:tabLst/>
              <a:defRPr sz="1800"/>
            </a:pPr>
            <a:r>
              <a:rPr kumimoji="0" lang="en-US" sz="2500" b="1" i="1" u="none" strike="noStrike" kern="0" cap="none" spc="0" normalizeH="0" baseline="0" noProof="0" dirty="0" smtClean="0">
                <a:ln>
                  <a:noFill/>
                </a:ln>
                <a:solidFill>
                  <a:sysClr val="windowText" lastClr="000000"/>
                </a:solidFill>
                <a:effectLst/>
                <a:uLnTx/>
                <a:uFillTx/>
                <a:latin typeface="Calibri"/>
                <a:ea typeface="Calibri"/>
                <a:cs typeface="Calibri"/>
                <a:sym typeface="Calibri"/>
              </a:rPr>
              <a:t>	All of these are important because my daughters are learning while I am learning. I am learning English and because I am shy, the leadership classes help me feel more confident and have a healthy self-esteem. CAN is important because I learn that there are resources and ways that I can help my community. All of these programs help me be a better leader at home and then take my leadership skills to the community. My daughters are learning how to be leaders because I am setting the example. </a:t>
            </a:r>
            <a:endParaRPr kumimoji="0" lang="en-US" sz="2500" b="0" i="1" u="none" strike="noStrike" kern="0" cap="none" spc="0" normalizeH="0" baseline="0" noProof="0" dirty="0" smtClean="0">
              <a:ln>
                <a:noFill/>
              </a:ln>
              <a:solidFill>
                <a:sysClr val="windowText" lastClr="000000"/>
              </a:solidFill>
              <a:effectLst/>
              <a:uLnTx/>
              <a:uFillTx/>
              <a:latin typeface="Calibri"/>
              <a:ea typeface="Calibri"/>
              <a:cs typeface="Calibri"/>
              <a:sym typeface="Calibri"/>
            </a:endParaRPr>
          </a:p>
          <a:p>
            <a:pPr marL="329184" marR="0" lvl="0" indent="-329184" defTabSz="877822" eaLnBrk="1" fontAlgn="auto" latinLnBrk="0" hangingPunct="1">
              <a:lnSpc>
                <a:spcPct val="90000"/>
              </a:lnSpc>
              <a:spcBef>
                <a:spcPts val="600"/>
              </a:spcBef>
              <a:spcAft>
                <a:spcPts val="0"/>
              </a:spcAft>
              <a:buClrTx/>
              <a:buSzTx/>
              <a:buFont typeface="Arial"/>
              <a:buNone/>
              <a:tabLst/>
              <a:defRPr sz="1800"/>
            </a:pPr>
            <a:r>
              <a:rPr kumimoji="0" lang="en-US" sz="2500" b="0" i="1" u="none" strike="noStrike" kern="0" cap="none" spc="0" normalizeH="0" baseline="0" noProof="0" dirty="0" smtClean="0">
                <a:ln>
                  <a:noFill/>
                </a:ln>
                <a:solidFill>
                  <a:sysClr val="windowText" lastClr="000000"/>
                </a:solidFill>
                <a:effectLst/>
                <a:uLnTx/>
                <a:uFillTx/>
                <a:latin typeface="Calibri"/>
                <a:ea typeface="Calibri"/>
                <a:cs typeface="Calibri"/>
                <a:sym typeface="Calibri"/>
              </a:rPr>
              <a:t>						-Iris </a:t>
            </a:r>
            <a:r>
              <a:rPr kumimoji="0" lang="en-US" sz="2500" b="0" i="1" u="none" strike="noStrike" kern="0" cap="none" spc="0" normalizeH="0" baseline="0" noProof="0" dirty="0" err="1" smtClean="0">
                <a:ln>
                  <a:noFill/>
                </a:ln>
                <a:solidFill>
                  <a:sysClr val="windowText" lastClr="000000"/>
                </a:solidFill>
                <a:effectLst/>
                <a:uLnTx/>
                <a:uFillTx/>
                <a:latin typeface="Calibri"/>
                <a:ea typeface="Calibri"/>
                <a:cs typeface="Calibri"/>
                <a:sym typeface="Calibri"/>
              </a:rPr>
              <a:t>Romo</a:t>
            </a:r>
            <a:endParaRPr kumimoji="0" lang="en-US" sz="2500" b="0" i="1" u="none" strike="noStrike" kern="0" cap="none" spc="0" normalizeH="0" baseline="0" noProof="0" dirty="0">
              <a:ln>
                <a:noFill/>
              </a:ln>
              <a:solidFill>
                <a:sysClr val="windowText" lastClr="000000"/>
              </a:solidFill>
              <a:effectLst/>
              <a:uLnTx/>
              <a:uFillTx/>
              <a:latin typeface="Calibri"/>
              <a:ea typeface="Calibri"/>
              <a:cs typeface="Calibri"/>
              <a:sym typeface="Calibri"/>
            </a:endParaRPr>
          </a:p>
        </p:txBody>
      </p:sp>
    </p:spTree>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 Principal’s Testimonial</a:t>
            </a:r>
            <a:endParaRPr lang="en-US" dirty="0"/>
          </a:p>
        </p:txBody>
      </p:sp>
      <p:sp>
        <p:nvSpPr>
          <p:cNvPr id="6" name="Text Placeholder 5"/>
          <p:cNvSpPr>
            <a:spLocks noGrp="1"/>
          </p:cNvSpPr>
          <p:nvPr>
            <p:ph type="body" idx="1"/>
          </p:nvPr>
        </p:nvSpPr>
        <p:spPr>
          <a:xfrm>
            <a:off x="311943" y="1464227"/>
            <a:ext cx="8298657" cy="4860373"/>
          </a:xfrm>
        </p:spPr>
        <p:txBody>
          <a:bodyPr>
            <a:normAutofit/>
          </a:bodyPr>
          <a:lstStyle/>
          <a:p>
            <a:pPr>
              <a:buNone/>
            </a:pPr>
            <a:r>
              <a:rPr lang="en-US" sz="2700" b="1" i="1" dirty="0" smtClean="0">
                <a:solidFill>
                  <a:sysClr val="windowText" lastClr="000000"/>
                </a:solidFill>
                <a:latin typeface="Calibri"/>
                <a:ea typeface="Calibri"/>
                <a:cs typeface="Calibri"/>
                <a:sym typeface="Calibri"/>
              </a:rPr>
              <a:t>	I can tell which children have been touched by one of the Collaborative programs because they are ready for school. They know their letters, how to write their names, and generally have the social skills to make the best of a classroom setting. The Collaborative parents are, by far, our most engaged. Clearly, the Collaborative has made the difference in our neighborhood.</a:t>
            </a:r>
            <a:br>
              <a:rPr lang="en-US" sz="2700" b="1" i="1" dirty="0" smtClean="0">
                <a:solidFill>
                  <a:sysClr val="windowText" lastClr="000000"/>
                </a:solidFill>
                <a:latin typeface="Calibri"/>
                <a:ea typeface="Calibri"/>
                <a:cs typeface="Calibri"/>
                <a:sym typeface="Calibri"/>
              </a:rPr>
            </a:br>
            <a:r>
              <a:rPr lang="en-US" sz="2700" b="1" i="1" dirty="0" smtClean="0">
                <a:solidFill>
                  <a:sysClr val="windowText" lastClr="000000"/>
                </a:solidFill>
                <a:latin typeface="Calibri"/>
                <a:ea typeface="Calibri"/>
                <a:cs typeface="Calibri"/>
                <a:sym typeface="Calibri"/>
              </a:rPr>
              <a:t>				– </a:t>
            </a:r>
            <a:r>
              <a:rPr lang="en-US" sz="2700" i="1" dirty="0" smtClean="0">
                <a:solidFill>
                  <a:sysClr val="windowText" lastClr="000000"/>
                </a:solidFill>
                <a:latin typeface="Calibri"/>
                <a:ea typeface="Calibri"/>
                <a:cs typeface="Calibri"/>
                <a:sym typeface="Calibri"/>
              </a:rPr>
              <a:t>Bachman Lake elementary school principal</a:t>
            </a:r>
          </a:p>
          <a:p>
            <a:endParaRPr lang="en-US" dirty="0"/>
          </a:p>
        </p:txBody>
      </p:sp>
    </p:spTree>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9218277" cy="6912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87387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WSL_CTO iPad Pg1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 y="0"/>
            <a:ext cx="9142929" cy="6858000"/>
          </a:xfrm>
          <a:prstGeom prst="rect">
            <a:avLst/>
          </a:prstGeom>
        </p:spPr>
      </p:pic>
    </p:spTree>
    <p:extLst>
      <p:ext uri="{BB962C8B-B14F-4D97-AF65-F5344CB8AC3E}">
        <p14:creationId xmlns:p14="http://schemas.microsoft.com/office/powerpoint/2010/main" val="76292553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WSL_CTO iPad Pg2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2929" cy="6858000"/>
          </a:xfrm>
          <a:prstGeom prst="rect">
            <a:avLst/>
          </a:prstGeom>
        </p:spPr>
      </p:pic>
    </p:spTree>
    <p:extLst>
      <p:ext uri="{BB962C8B-B14F-4D97-AF65-F5344CB8AC3E}">
        <p14:creationId xmlns:p14="http://schemas.microsoft.com/office/powerpoint/2010/main" val="384292090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WSL_CTO iPad 7.2015_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Tree>
    <p:extLst>
      <p:ext uri="{BB962C8B-B14F-4D97-AF65-F5344CB8AC3E}">
        <p14:creationId xmlns:p14="http://schemas.microsoft.com/office/powerpoint/2010/main" val="902440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p:nvPr/>
        </p:nvSpPr>
        <p:spPr>
          <a:xfrm>
            <a:off x="0" y="1266700"/>
            <a:ext cx="9144000" cy="5591400"/>
          </a:xfrm>
          <a:prstGeom prst="rect">
            <a:avLst/>
          </a:prstGeom>
          <a:solidFill>
            <a:srgbClr val="DF6E44"/>
          </a:solidFill>
          <a:ln>
            <a:noFill/>
          </a:ln>
        </p:spPr>
        <p:txBody>
          <a:bodyPr lIns="91425" tIns="45700" rIns="91425" bIns="45700" anchor="t" anchorCtr="0">
            <a:noAutofit/>
          </a:bodyPr>
          <a:lstStyle/>
          <a:p>
            <a:pPr algn="r" defTabSz="914400" rtl="0">
              <a:buClr>
                <a:srgbClr val="FFFFFF"/>
              </a:buClr>
              <a:buSzPct val="25000"/>
              <a:buFont typeface="Arial"/>
              <a:buNone/>
            </a:pPr>
            <a:r>
              <a:rPr lang="en-US" kern="1200">
                <a:solidFill>
                  <a:srgbClr val="FFFFFF"/>
                </a:solidFill>
                <a:latin typeface="Calibri"/>
              </a:rPr>
              <a:t>District </a:t>
            </a:r>
          </a:p>
          <a:p>
            <a:pPr algn="r" defTabSz="914400" rtl="0">
              <a:buClr>
                <a:srgbClr val="FFFFFF"/>
              </a:buClr>
              <a:buSzPct val="25000"/>
              <a:buFont typeface="Arial"/>
              <a:buNone/>
            </a:pPr>
            <a:r>
              <a:rPr lang="en-US" kern="1200">
                <a:solidFill>
                  <a:srgbClr val="FFFFFF"/>
                </a:solidFill>
                <a:latin typeface="Calibri"/>
              </a:rPr>
              <a:t>System</a:t>
            </a:r>
          </a:p>
          <a:p>
            <a:pPr algn="r" defTabSz="914400" rtl="0">
              <a:buClr>
                <a:srgbClr val="FFFFFF"/>
              </a:buClr>
              <a:buSzPct val="25000"/>
              <a:buFont typeface="Arial"/>
              <a:buNone/>
            </a:pPr>
            <a:r>
              <a:rPr lang="en-US" kern="1200">
                <a:solidFill>
                  <a:srgbClr val="FFFFFF"/>
                </a:solidFill>
                <a:latin typeface="Calibri"/>
              </a:rPr>
              <a:t>  Region</a:t>
            </a:r>
          </a:p>
          <a:p>
            <a:pPr algn="r" defTabSz="914400" rtl="0">
              <a:buClr>
                <a:srgbClr val="FFFFFF"/>
              </a:buClr>
              <a:buFont typeface="Arial"/>
              <a:buNone/>
            </a:pPr>
            <a:endParaRPr kern="1200">
              <a:solidFill>
                <a:srgbClr val="FFFFFF"/>
              </a:solidFill>
              <a:latin typeface="Calibri"/>
              <a:ea typeface="Calibri"/>
              <a:cs typeface="Calibri"/>
              <a:sym typeface="Calibri"/>
            </a:endParaRPr>
          </a:p>
          <a:p>
            <a:pPr algn="r" defTabSz="914400" rtl="0">
              <a:buClr>
                <a:srgbClr val="FFFFFF"/>
              </a:buClr>
              <a:buFont typeface="Arial"/>
              <a:buNone/>
            </a:pPr>
            <a:endParaRPr kern="1200">
              <a:solidFill>
                <a:srgbClr val="FFFFFF"/>
              </a:solidFill>
              <a:latin typeface="Calibri"/>
              <a:ea typeface="Calibri"/>
              <a:cs typeface="Calibri"/>
              <a:sym typeface="Calibri"/>
            </a:endParaRPr>
          </a:p>
          <a:p>
            <a:pPr algn="r" defTabSz="914400" rtl="0">
              <a:buClr>
                <a:srgbClr val="FFFFFF"/>
              </a:buClr>
              <a:buSzPct val="25000"/>
              <a:buFont typeface="Arial"/>
              <a:buNone/>
            </a:pPr>
            <a:r>
              <a:rPr lang="en-US" sz="1200" b="1" kern="1200">
                <a:solidFill>
                  <a:srgbClr val="FFFFFF"/>
                </a:solidFill>
                <a:latin typeface="Calibri"/>
                <a:ea typeface="Calibri"/>
                <a:cs typeface="Calibri"/>
                <a:sym typeface="Calibri"/>
              </a:rPr>
              <a:t>County / State Policy Initiatives</a:t>
            </a:r>
          </a:p>
          <a:p>
            <a:pPr algn="r" defTabSz="914400" rtl="0">
              <a:buClr>
                <a:srgbClr val="FFFFFF"/>
              </a:buClr>
              <a:buSzPct val="25000"/>
              <a:buFont typeface="Arial"/>
              <a:buNone/>
            </a:pPr>
            <a:r>
              <a:rPr lang="en-US" sz="1200" kern="1200">
                <a:solidFill>
                  <a:srgbClr val="FFFFFF"/>
                </a:solidFill>
                <a:latin typeface="Calibri"/>
                <a:ea typeface="Calibri"/>
                <a:cs typeface="Calibri"/>
                <a:sym typeface="Calibri"/>
              </a:rPr>
              <a:t>SL County PreK</a:t>
            </a:r>
          </a:p>
          <a:p>
            <a:pPr algn="r" defTabSz="914400" rtl="0">
              <a:buClr>
                <a:srgbClr val="FFFFFF"/>
              </a:buClr>
              <a:buSzPct val="25000"/>
              <a:buFont typeface="Arial"/>
              <a:buNone/>
            </a:pPr>
            <a:r>
              <a:rPr lang="en-US" sz="1200" kern="1200">
                <a:solidFill>
                  <a:srgbClr val="FFFFFF"/>
                </a:solidFill>
                <a:latin typeface="Calibri"/>
                <a:ea typeface="Calibri"/>
                <a:cs typeface="Calibri"/>
                <a:sym typeface="Calibri"/>
              </a:rPr>
              <a:t>State  PreK and Collective Impact</a:t>
            </a:r>
          </a:p>
          <a:p>
            <a:pPr algn="r" defTabSz="914400" rtl="0">
              <a:buClr>
                <a:srgbClr val="FFFFFF"/>
              </a:buClr>
              <a:buFont typeface="Arial"/>
              <a:buNone/>
            </a:pPr>
            <a:endParaRPr sz="1200" b="1" kern="1200">
              <a:solidFill>
                <a:srgbClr val="FFFFFF"/>
              </a:solidFill>
              <a:latin typeface="Calibri"/>
              <a:ea typeface="Calibri"/>
              <a:cs typeface="Calibri"/>
              <a:sym typeface="Calibri"/>
            </a:endParaRPr>
          </a:p>
          <a:p>
            <a:pPr algn="r" defTabSz="914400" rtl="0">
              <a:buClr>
                <a:srgbClr val="FFFFFF"/>
              </a:buClr>
              <a:buFont typeface="Arial"/>
              <a:buNone/>
            </a:pPr>
            <a:endParaRPr sz="1200" b="1" kern="1200">
              <a:solidFill>
                <a:srgbClr val="FFFFFF"/>
              </a:solidFill>
              <a:latin typeface="Calibri"/>
              <a:ea typeface="Calibri"/>
              <a:cs typeface="Calibri"/>
              <a:sym typeface="Calibri"/>
            </a:endParaRPr>
          </a:p>
          <a:p>
            <a:pPr algn="r" defTabSz="914400" rtl="0">
              <a:buClr>
                <a:srgbClr val="FFFFFF"/>
              </a:buClr>
              <a:buSzPct val="25000"/>
              <a:buFont typeface="Arial"/>
              <a:buNone/>
            </a:pPr>
            <a:r>
              <a:rPr lang="en-US" sz="1200" b="1" kern="1200">
                <a:solidFill>
                  <a:srgbClr val="FFFFFF"/>
                </a:solidFill>
                <a:latin typeface="Calibri"/>
                <a:ea typeface="Calibri"/>
                <a:cs typeface="Calibri"/>
                <a:sym typeface="Calibri"/>
              </a:rPr>
              <a:t>Collaborative Action Networks</a:t>
            </a:r>
          </a:p>
          <a:p>
            <a:pPr algn="r" defTabSz="914400" rtl="0">
              <a:buClr>
                <a:srgbClr val="FFFFFF"/>
              </a:buClr>
              <a:buSzPct val="25000"/>
              <a:buFont typeface="Calibri"/>
              <a:buNone/>
            </a:pPr>
            <a:r>
              <a:rPr lang="en-US" sz="1200" kern="1200">
                <a:solidFill>
                  <a:srgbClr val="FFFFFF"/>
                </a:solidFill>
                <a:latin typeface="Calibri"/>
                <a:ea typeface="Calibri"/>
                <a:cs typeface="Calibri"/>
                <a:sym typeface="Calibri"/>
              </a:rPr>
              <a:t>Early Learning</a:t>
            </a:r>
          </a:p>
          <a:p>
            <a:pPr algn="r" defTabSz="914400" rtl="0">
              <a:buClr>
                <a:srgbClr val="FFFFFF"/>
              </a:buClr>
              <a:buSzPct val="25000"/>
              <a:buFont typeface="Calibri"/>
              <a:buNone/>
            </a:pPr>
            <a:r>
              <a:rPr lang="en-US" sz="1200" kern="1200">
                <a:solidFill>
                  <a:srgbClr val="FFFFFF"/>
                </a:solidFill>
                <a:latin typeface="Calibri"/>
                <a:ea typeface="Calibri"/>
                <a:cs typeface="Calibri"/>
                <a:sym typeface="Calibri"/>
              </a:rPr>
              <a:t>3rd Grade Reading</a:t>
            </a:r>
          </a:p>
          <a:p>
            <a:pPr algn="r" defTabSz="914400" rtl="0">
              <a:buClr>
                <a:srgbClr val="FFFFFF"/>
              </a:buClr>
              <a:buSzPct val="25000"/>
              <a:buFont typeface="Calibri"/>
              <a:buNone/>
            </a:pPr>
            <a:r>
              <a:rPr lang="en-US" sz="1200" kern="1200">
                <a:solidFill>
                  <a:srgbClr val="FFFFFF"/>
                </a:solidFill>
                <a:latin typeface="Calibri"/>
                <a:ea typeface="Calibri"/>
                <a:cs typeface="Calibri"/>
                <a:sym typeface="Calibri"/>
              </a:rPr>
              <a:t>College Access</a:t>
            </a:r>
          </a:p>
          <a:p>
            <a:pPr algn="r" defTabSz="914400" rtl="0">
              <a:buClr>
                <a:srgbClr val="FFFFFF"/>
              </a:buClr>
              <a:buSzPct val="25000"/>
              <a:buFont typeface="Calibri"/>
              <a:buNone/>
            </a:pPr>
            <a:r>
              <a:rPr lang="en-US" sz="1200" kern="1200">
                <a:solidFill>
                  <a:srgbClr val="FFFFFF"/>
                </a:solidFill>
                <a:latin typeface="Calibri"/>
                <a:ea typeface="Calibri"/>
                <a:cs typeface="Calibri"/>
                <a:sym typeface="Calibri"/>
              </a:rPr>
              <a:t>School Mobility</a:t>
            </a:r>
          </a:p>
        </p:txBody>
      </p:sp>
      <p:sp>
        <p:nvSpPr>
          <p:cNvPr id="93" name="Shape 93"/>
          <p:cNvSpPr/>
          <p:nvPr/>
        </p:nvSpPr>
        <p:spPr>
          <a:xfrm>
            <a:off x="146850" y="1648525"/>
            <a:ext cx="1026600" cy="4948198"/>
          </a:xfrm>
          <a:prstGeom prst="rect">
            <a:avLst/>
          </a:prstGeom>
          <a:solidFill>
            <a:srgbClr val="FCB924"/>
          </a:solidFill>
          <a:ln>
            <a:noFill/>
          </a:ln>
        </p:spPr>
        <p:txBody>
          <a:bodyPr lIns="91425" tIns="45700" rIns="91425" bIns="45700" anchor="t" anchorCtr="0">
            <a:noAutofit/>
          </a:bodyPr>
          <a:lstStyle/>
          <a:p>
            <a:pPr algn="ctr" defTabSz="914400" rtl="0">
              <a:buClr>
                <a:srgbClr val="FFFFFF"/>
              </a:buClr>
              <a:buSzPct val="25000"/>
              <a:buFont typeface="Arial"/>
              <a:buNone/>
            </a:pPr>
            <a:r>
              <a:rPr lang="en-US" sz="1200" b="1" kern="1200">
                <a:solidFill>
                  <a:srgbClr val="FFFFFF"/>
                </a:solidFill>
                <a:latin typeface="Calibri"/>
              </a:rPr>
              <a:t>S</a:t>
            </a:r>
            <a:r>
              <a:rPr lang="en-US" sz="1200" b="1" kern="1200">
                <a:solidFill>
                  <a:srgbClr val="FFFFFF"/>
                </a:solidFill>
                <a:latin typeface="Calibri"/>
                <a:ea typeface="Calibri"/>
                <a:cs typeface="Calibri"/>
                <a:sym typeface="Calibri"/>
              </a:rPr>
              <a:t>. Salt Lake</a:t>
            </a:r>
          </a:p>
        </p:txBody>
      </p:sp>
      <p:sp>
        <p:nvSpPr>
          <p:cNvPr id="94" name="Shape 94"/>
          <p:cNvSpPr txBox="1">
            <a:spLocks noGrp="1"/>
          </p:cNvSpPr>
          <p:nvPr>
            <p:ph type="title"/>
          </p:nvPr>
        </p:nvSpPr>
        <p:spPr>
          <a:xfrm>
            <a:off x="228600" y="274637"/>
            <a:ext cx="86868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400" b="0" i="0" u="none" strike="noStrike" cap="none" baseline="0" dirty="0" smtClean="0">
                <a:solidFill>
                  <a:schemeClr val="lt1"/>
                </a:solidFill>
                <a:latin typeface="Arial"/>
                <a:ea typeface="Arial"/>
                <a:cs typeface="Arial"/>
                <a:sym typeface="Arial"/>
                <a:rtl val="0"/>
              </a:rPr>
              <a:t>Integrated</a:t>
            </a:r>
            <a:r>
              <a:rPr lang="en-US" sz="4400" b="0" i="0" u="none" strike="noStrike" cap="none" dirty="0" smtClean="0">
                <a:solidFill>
                  <a:schemeClr val="lt1"/>
                </a:solidFill>
                <a:latin typeface="Arial"/>
                <a:ea typeface="Arial"/>
                <a:cs typeface="Arial"/>
                <a:sym typeface="Arial"/>
                <a:rtl val="0"/>
              </a:rPr>
              <a:t> Infrastructure</a:t>
            </a:r>
            <a:endParaRPr lang="en-US" sz="4400" dirty="0">
              <a:rtl val="0"/>
            </a:endParaRPr>
          </a:p>
        </p:txBody>
      </p:sp>
      <p:sp>
        <p:nvSpPr>
          <p:cNvPr id="95" name="Shape 95"/>
          <p:cNvSpPr/>
          <p:nvPr/>
        </p:nvSpPr>
        <p:spPr>
          <a:xfrm>
            <a:off x="208950" y="6288650"/>
            <a:ext cx="902399" cy="248400"/>
          </a:xfrm>
          <a:prstGeom prst="rect">
            <a:avLst/>
          </a:prstGeom>
          <a:solidFill>
            <a:srgbClr val="86A268"/>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rPr>
              <a:t>Moss</a:t>
            </a:r>
          </a:p>
        </p:txBody>
      </p:sp>
      <p:sp>
        <p:nvSpPr>
          <p:cNvPr id="96" name="Shape 96"/>
          <p:cNvSpPr/>
          <p:nvPr/>
        </p:nvSpPr>
        <p:spPr>
          <a:xfrm>
            <a:off x="208950" y="5958075"/>
            <a:ext cx="902399" cy="248400"/>
          </a:xfrm>
          <a:prstGeom prst="rect">
            <a:avLst/>
          </a:prstGeom>
          <a:solidFill>
            <a:srgbClr val="86A268"/>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rPr>
              <a:t>Woodrow</a:t>
            </a:r>
          </a:p>
        </p:txBody>
      </p:sp>
      <p:sp>
        <p:nvSpPr>
          <p:cNvPr id="97" name="Shape 97"/>
          <p:cNvSpPr/>
          <p:nvPr/>
        </p:nvSpPr>
        <p:spPr>
          <a:xfrm>
            <a:off x="208950" y="5627500"/>
            <a:ext cx="902399" cy="248400"/>
          </a:xfrm>
          <a:prstGeom prst="rect">
            <a:avLst/>
          </a:prstGeom>
          <a:solidFill>
            <a:srgbClr val="86A268"/>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rPr>
              <a:t>Lincoln</a:t>
            </a:r>
          </a:p>
        </p:txBody>
      </p:sp>
      <p:sp>
        <p:nvSpPr>
          <p:cNvPr id="98" name="Shape 98"/>
          <p:cNvSpPr/>
          <p:nvPr/>
        </p:nvSpPr>
        <p:spPr>
          <a:xfrm>
            <a:off x="208950" y="5296925"/>
            <a:ext cx="902399" cy="248400"/>
          </a:xfrm>
          <a:prstGeom prst="rect">
            <a:avLst/>
          </a:prstGeom>
          <a:solidFill>
            <a:srgbClr val="86A268"/>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rPr>
              <a:t>Roosevelt</a:t>
            </a:r>
          </a:p>
        </p:txBody>
      </p:sp>
      <p:sp>
        <p:nvSpPr>
          <p:cNvPr id="99" name="Shape 99"/>
          <p:cNvSpPr/>
          <p:nvPr/>
        </p:nvSpPr>
        <p:spPr>
          <a:xfrm>
            <a:off x="209850" y="2394725"/>
            <a:ext cx="902399" cy="248400"/>
          </a:xfrm>
          <a:prstGeom prst="rect">
            <a:avLst/>
          </a:prstGeom>
          <a:solidFill>
            <a:srgbClr val="86A268"/>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rPr>
              <a:t>Granite Park</a:t>
            </a:r>
          </a:p>
        </p:txBody>
      </p:sp>
      <p:sp>
        <p:nvSpPr>
          <p:cNvPr id="100" name="Shape 100"/>
          <p:cNvSpPr/>
          <p:nvPr/>
        </p:nvSpPr>
        <p:spPr>
          <a:xfrm>
            <a:off x="209850" y="2064150"/>
            <a:ext cx="902399" cy="248400"/>
          </a:xfrm>
          <a:prstGeom prst="rect">
            <a:avLst/>
          </a:prstGeom>
          <a:solidFill>
            <a:srgbClr val="86A268"/>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rPr>
              <a:t>Cottonwood</a:t>
            </a:r>
          </a:p>
        </p:txBody>
      </p:sp>
      <p:sp>
        <p:nvSpPr>
          <p:cNvPr id="101" name="Shape 101"/>
          <p:cNvSpPr/>
          <p:nvPr/>
        </p:nvSpPr>
        <p:spPr>
          <a:xfrm>
            <a:off x="1257600" y="1672450"/>
            <a:ext cx="1026600" cy="4948198"/>
          </a:xfrm>
          <a:prstGeom prst="rect">
            <a:avLst/>
          </a:prstGeom>
          <a:solidFill>
            <a:srgbClr val="FCB924"/>
          </a:solidFill>
          <a:ln>
            <a:noFill/>
          </a:ln>
        </p:spPr>
        <p:txBody>
          <a:bodyPr lIns="91425" tIns="45700" rIns="91425" bIns="45700" anchor="t" anchorCtr="0">
            <a:noAutofit/>
          </a:bodyPr>
          <a:lstStyle/>
          <a:p>
            <a:pPr algn="ctr" defTabSz="914400" rtl="0">
              <a:buClr>
                <a:srgbClr val="FFFFFF"/>
              </a:buClr>
              <a:buSzPct val="25000"/>
              <a:buFont typeface="Arial"/>
              <a:buNone/>
            </a:pPr>
            <a:r>
              <a:rPr lang="en-US" sz="1200" b="1" kern="1200">
                <a:solidFill>
                  <a:srgbClr val="FFFFFF"/>
                </a:solidFill>
                <a:latin typeface="Calibri"/>
              </a:rPr>
              <a:t>Kearns</a:t>
            </a:r>
          </a:p>
        </p:txBody>
      </p:sp>
      <p:sp>
        <p:nvSpPr>
          <p:cNvPr id="102" name="Shape 102"/>
          <p:cNvSpPr/>
          <p:nvPr/>
        </p:nvSpPr>
        <p:spPr>
          <a:xfrm>
            <a:off x="2368350" y="1672450"/>
            <a:ext cx="1026600" cy="4948198"/>
          </a:xfrm>
          <a:prstGeom prst="rect">
            <a:avLst/>
          </a:prstGeom>
          <a:solidFill>
            <a:srgbClr val="FFE599"/>
          </a:solidFill>
          <a:ln>
            <a:noFill/>
          </a:ln>
        </p:spPr>
        <p:txBody>
          <a:bodyPr lIns="91425" tIns="45700" rIns="91425" bIns="45700" anchor="t" anchorCtr="0">
            <a:noAutofit/>
          </a:bodyPr>
          <a:lstStyle/>
          <a:p>
            <a:pPr algn="ctr" defTabSz="914400" rtl="0">
              <a:buClr>
                <a:srgbClr val="FFFFFF"/>
              </a:buClr>
              <a:buSzPct val="25000"/>
              <a:buFont typeface="Arial"/>
              <a:buNone/>
            </a:pPr>
            <a:r>
              <a:rPr lang="en-US" sz="1200" b="1" kern="1200">
                <a:solidFill>
                  <a:prstClr val="black"/>
                </a:solidFill>
                <a:latin typeface="Calibri"/>
              </a:rPr>
              <a:t>WVC</a:t>
            </a:r>
          </a:p>
        </p:txBody>
      </p:sp>
      <p:sp>
        <p:nvSpPr>
          <p:cNvPr id="103" name="Shape 103"/>
          <p:cNvSpPr/>
          <p:nvPr/>
        </p:nvSpPr>
        <p:spPr>
          <a:xfrm>
            <a:off x="3479100" y="1672325"/>
            <a:ext cx="1026600" cy="4948198"/>
          </a:xfrm>
          <a:prstGeom prst="rect">
            <a:avLst/>
          </a:prstGeom>
          <a:solidFill>
            <a:srgbClr val="FCB924"/>
          </a:solidFill>
          <a:ln>
            <a:noFill/>
          </a:ln>
        </p:spPr>
        <p:txBody>
          <a:bodyPr lIns="91425" tIns="45700" rIns="91425" bIns="45700" anchor="t" anchorCtr="0">
            <a:noAutofit/>
          </a:bodyPr>
          <a:lstStyle/>
          <a:p>
            <a:pPr algn="ctr" defTabSz="914400" rtl="0">
              <a:buClr>
                <a:srgbClr val="FFFFFF"/>
              </a:buClr>
              <a:buSzPct val="25000"/>
              <a:buFont typeface="Arial"/>
              <a:buNone/>
            </a:pPr>
            <a:r>
              <a:rPr lang="en-US" sz="1200" b="1" kern="1200">
                <a:solidFill>
                  <a:srgbClr val="FFFFFF"/>
                </a:solidFill>
                <a:latin typeface="Calibri"/>
              </a:rPr>
              <a:t>Park City</a:t>
            </a:r>
          </a:p>
        </p:txBody>
      </p:sp>
      <p:sp>
        <p:nvSpPr>
          <p:cNvPr id="104" name="Shape 104"/>
          <p:cNvSpPr/>
          <p:nvPr/>
        </p:nvSpPr>
        <p:spPr>
          <a:xfrm>
            <a:off x="4589850" y="1648650"/>
            <a:ext cx="1026600" cy="4948198"/>
          </a:xfrm>
          <a:prstGeom prst="rect">
            <a:avLst/>
          </a:prstGeom>
          <a:solidFill>
            <a:srgbClr val="FFE599"/>
          </a:solidFill>
          <a:ln>
            <a:noFill/>
          </a:ln>
        </p:spPr>
        <p:txBody>
          <a:bodyPr lIns="91425" tIns="45700" rIns="91425" bIns="45700" anchor="t" anchorCtr="0">
            <a:noAutofit/>
          </a:bodyPr>
          <a:lstStyle/>
          <a:p>
            <a:pPr algn="ctr" defTabSz="914400" rtl="0">
              <a:buClr>
                <a:srgbClr val="FFFFFF"/>
              </a:buClr>
              <a:buSzPct val="25000"/>
              <a:buFont typeface="Arial"/>
              <a:buNone/>
            </a:pPr>
            <a:r>
              <a:rPr lang="en-US" sz="1200" b="1" kern="1200">
                <a:solidFill>
                  <a:prstClr val="black"/>
                </a:solidFill>
                <a:latin typeface="Calibri"/>
              </a:rPr>
              <a:t>Clearfield</a:t>
            </a:r>
          </a:p>
        </p:txBody>
      </p:sp>
      <p:sp>
        <p:nvSpPr>
          <p:cNvPr id="105" name="Shape 105"/>
          <p:cNvSpPr/>
          <p:nvPr/>
        </p:nvSpPr>
        <p:spPr>
          <a:xfrm>
            <a:off x="5700600" y="1672325"/>
            <a:ext cx="1026600" cy="4948198"/>
          </a:xfrm>
          <a:prstGeom prst="rect">
            <a:avLst/>
          </a:prstGeom>
          <a:solidFill>
            <a:srgbClr val="FCB924"/>
          </a:solidFill>
          <a:ln>
            <a:noFill/>
          </a:ln>
        </p:spPr>
        <p:txBody>
          <a:bodyPr lIns="91425" tIns="45700" rIns="91425" bIns="45700" anchor="t" anchorCtr="0">
            <a:noAutofit/>
          </a:bodyPr>
          <a:lstStyle/>
          <a:p>
            <a:pPr algn="ctr" defTabSz="914400" rtl="0">
              <a:buClr>
                <a:srgbClr val="FFFFFF"/>
              </a:buClr>
              <a:buSzPct val="25000"/>
              <a:buFont typeface="Arial"/>
              <a:buNone/>
            </a:pPr>
            <a:r>
              <a:rPr lang="en-US" sz="1200" b="1" kern="1200">
                <a:solidFill>
                  <a:srgbClr val="FFFFFF"/>
                </a:solidFill>
                <a:latin typeface="Calibri"/>
              </a:rPr>
              <a:t>Midvale</a:t>
            </a:r>
          </a:p>
        </p:txBody>
      </p:sp>
      <p:sp>
        <p:nvSpPr>
          <p:cNvPr id="106" name="Shape 106"/>
          <p:cNvSpPr/>
          <p:nvPr/>
        </p:nvSpPr>
        <p:spPr>
          <a:xfrm>
            <a:off x="1324650" y="6312575"/>
            <a:ext cx="902399" cy="248400"/>
          </a:xfrm>
          <a:prstGeom prst="rect">
            <a:avLst/>
          </a:prstGeom>
          <a:solidFill>
            <a:srgbClr val="86A268"/>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rPr>
              <a:t>S Kearns</a:t>
            </a:r>
          </a:p>
        </p:txBody>
      </p:sp>
      <p:sp>
        <p:nvSpPr>
          <p:cNvPr id="107" name="Shape 107"/>
          <p:cNvSpPr/>
          <p:nvPr/>
        </p:nvSpPr>
        <p:spPr>
          <a:xfrm>
            <a:off x="1324650" y="5982000"/>
            <a:ext cx="902399" cy="248400"/>
          </a:xfrm>
          <a:prstGeom prst="rect">
            <a:avLst/>
          </a:prstGeom>
          <a:solidFill>
            <a:srgbClr val="86A268"/>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rPr>
              <a:t>Oquirrh Hills</a:t>
            </a:r>
          </a:p>
        </p:txBody>
      </p:sp>
      <p:sp>
        <p:nvSpPr>
          <p:cNvPr id="108" name="Shape 108"/>
          <p:cNvSpPr/>
          <p:nvPr/>
        </p:nvSpPr>
        <p:spPr>
          <a:xfrm>
            <a:off x="1324650" y="5651425"/>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Fox Hills</a:t>
            </a:r>
          </a:p>
        </p:txBody>
      </p:sp>
      <p:sp>
        <p:nvSpPr>
          <p:cNvPr id="109" name="Shape 109"/>
          <p:cNvSpPr/>
          <p:nvPr/>
        </p:nvSpPr>
        <p:spPr>
          <a:xfrm>
            <a:off x="1324650" y="5320850"/>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Gourley</a:t>
            </a:r>
          </a:p>
        </p:txBody>
      </p:sp>
      <p:sp>
        <p:nvSpPr>
          <p:cNvPr id="110" name="Shape 110"/>
          <p:cNvSpPr/>
          <p:nvPr/>
        </p:nvSpPr>
        <p:spPr>
          <a:xfrm>
            <a:off x="1324650" y="4990275"/>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West Kearns</a:t>
            </a:r>
          </a:p>
        </p:txBody>
      </p:sp>
      <p:sp>
        <p:nvSpPr>
          <p:cNvPr id="111" name="Shape 111"/>
          <p:cNvSpPr/>
          <p:nvPr/>
        </p:nvSpPr>
        <p:spPr>
          <a:xfrm>
            <a:off x="1324650" y="4659700"/>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Western Hill</a:t>
            </a:r>
          </a:p>
        </p:txBody>
      </p:sp>
      <p:sp>
        <p:nvSpPr>
          <p:cNvPr id="112" name="Shape 112"/>
          <p:cNvSpPr/>
          <p:nvPr/>
        </p:nvSpPr>
        <p:spPr>
          <a:xfrm>
            <a:off x="1324650" y="4329125"/>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Diamond Ridge</a:t>
            </a:r>
          </a:p>
        </p:txBody>
      </p:sp>
      <p:sp>
        <p:nvSpPr>
          <p:cNvPr id="113" name="Shape 113"/>
          <p:cNvSpPr/>
          <p:nvPr/>
        </p:nvSpPr>
        <p:spPr>
          <a:xfrm>
            <a:off x="1324650" y="3998550"/>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Bridger</a:t>
            </a:r>
          </a:p>
        </p:txBody>
      </p:sp>
      <p:sp>
        <p:nvSpPr>
          <p:cNvPr id="114" name="Shape 114"/>
          <p:cNvSpPr/>
          <p:nvPr/>
        </p:nvSpPr>
        <p:spPr>
          <a:xfrm>
            <a:off x="1324650" y="3667975"/>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Bacchus</a:t>
            </a:r>
          </a:p>
        </p:txBody>
      </p:sp>
      <p:sp>
        <p:nvSpPr>
          <p:cNvPr id="115" name="Shape 115"/>
          <p:cNvSpPr/>
          <p:nvPr/>
        </p:nvSpPr>
        <p:spPr>
          <a:xfrm>
            <a:off x="1324650" y="3337400"/>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Beehive</a:t>
            </a:r>
          </a:p>
        </p:txBody>
      </p:sp>
      <p:sp>
        <p:nvSpPr>
          <p:cNvPr id="116" name="Shape 116"/>
          <p:cNvSpPr/>
          <p:nvPr/>
        </p:nvSpPr>
        <p:spPr>
          <a:xfrm>
            <a:off x="1324650" y="2418661"/>
            <a:ext cx="902399" cy="248400"/>
          </a:xfrm>
          <a:prstGeom prst="rect">
            <a:avLst/>
          </a:prstGeom>
          <a:solidFill>
            <a:srgbClr val="86A268"/>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rPr>
              <a:t>Kearns Jr</a:t>
            </a:r>
          </a:p>
        </p:txBody>
      </p:sp>
      <p:sp>
        <p:nvSpPr>
          <p:cNvPr id="117" name="Shape 117"/>
          <p:cNvSpPr/>
          <p:nvPr/>
        </p:nvSpPr>
        <p:spPr>
          <a:xfrm>
            <a:off x="1324650" y="2088086"/>
            <a:ext cx="902399" cy="248400"/>
          </a:xfrm>
          <a:prstGeom prst="rect">
            <a:avLst/>
          </a:prstGeom>
          <a:solidFill>
            <a:srgbClr val="86A268"/>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rPr>
              <a:t>Kearns High</a:t>
            </a:r>
          </a:p>
        </p:txBody>
      </p:sp>
      <p:sp>
        <p:nvSpPr>
          <p:cNvPr id="118" name="Shape 118"/>
          <p:cNvSpPr/>
          <p:nvPr/>
        </p:nvSpPr>
        <p:spPr>
          <a:xfrm>
            <a:off x="2430450" y="6312450"/>
            <a:ext cx="902399" cy="248400"/>
          </a:xfrm>
          <a:prstGeom prst="rect">
            <a:avLst/>
          </a:prstGeom>
          <a:solidFill>
            <a:srgbClr val="86A268"/>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Granger</a:t>
            </a:r>
          </a:p>
        </p:txBody>
      </p:sp>
      <p:sp>
        <p:nvSpPr>
          <p:cNvPr id="119" name="Shape 119"/>
          <p:cNvSpPr/>
          <p:nvPr/>
        </p:nvSpPr>
        <p:spPr>
          <a:xfrm>
            <a:off x="2430450" y="5651300"/>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Pioneer</a:t>
            </a:r>
          </a:p>
        </p:txBody>
      </p:sp>
      <p:sp>
        <p:nvSpPr>
          <p:cNvPr id="120" name="Shape 120"/>
          <p:cNvSpPr/>
          <p:nvPr/>
        </p:nvSpPr>
        <p:spPr>
          <a:xfrm>
            <a:off x="2430450" y="5320725"/>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Frost</a:t>
            </a:r>
          </a:p>
        </p:txBody>
      </p:sp>
      <p:sp>
        <p:nvSpPr>
          <p:cNvPr id="121" name="Shape 121"/>
          <p:cNvSpPr/>
          <p:nvPr/>
        </p:nvSpPr>
        <p:spPr>
          <a:xfrm>
            <a:off x="2430450" y="4990150"/>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Farnsworth</a:t>
            </a:r>
          </a:p>
        </p:txBody>
      </p:sp>
      <p:sp>
        <p:nvSpPr>
          <p:cNvPr id="122" name="Shape 122"/>
          <p:cNvSpPr/>
          <p:nvPr/>
        </p:nvSpPr>
        <p:spPr>
          <a:xfrm>
            <a:off x="2430450" y="4659575"/>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Hillsdale</a:t>
            </a:r>
          </a:p>
        </p:txBody>
      </p:sp>
      <p:sp>
        <p:nvSpPr>
          <p:cNvPr id="123" name="Shape 123"/>
          <p:cNvSpPr/>
          <p:nvPr/>
        </p:nvSpPr>
        <p:spPr>
          <a:xfrm>
            <a:off x="2430450" y="4329000"/>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Monroe</a:t>
            </a:r>
          </a:p>
        </p:txBody>
      </p:sp>
      <p:sp>
        <p:nvSpPr>
          <p:cNvPr id="124" name="Shape 124"/>
          <p:cNvSpPr/>
          <p:nvPr/>
        </p:nvSpPr>
        <p:spPr>
          <a:xfrm>
            <a:off x="2430450" y="3998425"/>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Redwood</a:t>
            </a:r>
          </a:p>
        </p:txBody>
      </p:sp>
      <p:sp>
        <p:nvSpPr>
          <p:cNvPr id="125" name="Shape 125"/>
          <p:cNvSpPr/>
          <p:nvPr/>
        </p:nvSpPr>
        <p:spPr>
          <a:xfrm>
            <a:off x="2430450" y="3667850"/>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Armstrong</a:t>
            </a:r>
          </a:p>
        </p:txBody>
      </p:sp>
      <p:sp>
        <p:nvSpPr>
          <p:cNvPr id="126" name="Shape 126"/>
          <p:cNvSpPr/>
          <p:nvPr/>
        </p:nvSpPr>
        <p:spPr>
          <a:xfrm>
            <a:off x="2430450" y="3079686"/>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Stansbury</a:t>
            </a:r>
          </a:p>
        </p:txBody>
      </p:sp>
      <p:sp>
        <p:nvSpPr>
          <p:cNvPr id="127" name="Shape 127"/>
          <p:cNvSpPr/>
          <p:nvPr/>
        </p:nvSpPr>
        <p:spPr>
          <a:xfrm>
            <a:off x="2419650" y="2418525"/>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Westlake Jr</a:t>
            </a:r>
          </a:p>
        </p:txBody>
      </p:sp>
      <p:sp>
        <p:nvSpPr>
          <p:cNvPr id="128" name="Shape 128"/>
          <p:cNvSpPr/>
          <p:nvPr/>
        </p:nvSpPr>
        <p:spPr>
          <a:xfrm>
            <a:off x="2419650" y="2087950"/>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Granger HS</a:t>
            </a:r>
          </a:p>
        </p:txBody>
      </p:sp>
      <p:sp>
        <p:nvSpPr>
          <p:cNvPr id="129" name="Shape 129"/>
          <p:cNvSpPr/>
          <p:nvPr/>
        </p:nvSpPr>
        <p:spPr>
          <a:xfrm>
            <a:off x="2430450" y="5981875"/>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Rolling Meadows</a:t>
            </a:r>
          </a:p>
        </p:txBody>
      </p:sp>
      <p:sp>
        <p:nvSpPr>
          <p:cNvPr id="130" name="Shape 130"/>
          <p:cNvSpPr/>
          <p:nvPr/>
        </p:nvSpPr>
        <p:spPr>
          <a:xfrm>
            <a:off x="3522298" y="6312450"/>
            <a:ext cx="902399" cy="248400"/>
          </a:xfrm>
          <a:prstGeom prst="rect">
            <a:avLst/>
          </a:prstGeom>
          <a:solidFill>
            <a:srgbClr val="86A268"/>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Parley’s Park</a:t>
            </a:r>
          </a:p>
        </p:txBody>
      </p:sp>
      <p:sp>
        <p:nvSpPr>
          <p:cNvPr id="131" name="Shape 131"/>
          <p:cNvSpPr/>
          <p:nvPr/>
        </p:nvSpPr>
        <p:spPr>
          <a:xfrm>
            <a:off x="3522298" y="5981875"/>
            <a:ext cx="902399" cy="248400"/>
          </a:xfrm>
          <a:prstGeom prst="rect">
            <a:avLst/>
          </a:prstGeom>
          <a:solidFill>
            <a:srgbClr val="86A268"/>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Trailside</a:t>
            </a:r>
          </a:p>
        </p:txBody>
      </p:sp>
      <p:sp>
        <p:nvSpPr>
          <p:cNvPr id="132" name="Shape 132"/>
          <p:cNvSpPr/>
          <p:nvPr/>
        </p:nvSpPr>
        <p:spPr>
          <a:xfrm>
            <a:off x="3522298" y="5651300"/>
            <a:ext cx="902399" cy="248400"/>
          </a:xfrm>
          <a:prstGeom prst="rect">
            <a:avLst/>
          </a:prstGeom>
          <a:solidFill>
            <a:srgbClr val="86A268"/>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Jeremy Ranch</a:t>
            </a:r>
          </a:p>
        </p:txBody>
      </p:sp>
      <p:sp>
        <p:nvSpPr>
          <p:cNvPr id="133" name="Shape 133"/>
          <p:cNvSpPr/>
          <p:nvPr/>
        </p:nvSpPr>
        <p:spPr>
          <a:xfrm>
            <a:off x="3522298" y="5320725"/>
            <a:ext cx="902399" cy="248400"/>
          </a:xfrm>
          <a:prstGeom prst="rect">
            <a:avLst/>
          </a:prstGeom>
          <a:solidFill>
            <a:srgbClr val="86A268"/>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McPolin</a:t>
            </a:r>
          </a:p>
        </p:txBody>
      </p:sp>
      <p:sp>
        <p:nvSpPr>
          <p:cNvPr id="134" name="Shape 134"/>
          <p:cNvSpPr/>
          <p:nvPr/>
        </p:nvSpPr>
        <p:spPr>
          <a:xfrm>
            <a:off x="3541198" y="2418525"/>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Treasure Jr</a:t>
            </a:r>
          </a:p>
        </p:txBody>
      </p:sp>
      <p:sp>
        <p:nvSpPr>
          <p:cNvPr id="135" name="Shape 135"/>
          <p:cNvSpPr/>
          <p:nvPr/>
        </p:nvSpPr>
        <p:spPr>
          <a:xfrm>
            <a:off x="3541198" y="2087950"/>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Park City HS</a:t>
            </a:r>
          </a:p>
        </p:txBody>
      </p:sp>
      <p:sp>
        <p:nvSpPr>
          <p:cNvPr id="136" name="Shape 136"/>
          <p:cNvSpPr/>
          <p:nvPr/>
        </p:nvSpPr>
        <p:spPr>
          <a:xfrm>
            <a:off x="5770991" y="6312450"/>
            <a:ext cx="902399" cy="248400"/>
          </a:xfrm>
          <a:prstGeom prst="rect">
            <a:avLst/>
          </a:prstGeom>
          <a:solidFill>
            <a:srgbClr val="86A268"/>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Sandy</a:t>
            </a:r>
          </a:p>
        </p:txBody>
      </p:sp>
      <p:sp>
        <p:nvSpPr>
          <p:cNvPr id="137" name="Shape 137"/>
          <p:cNvSpPr/>
          <p:nvPr/>
        </p:nvSpPr>
        <p:spPr>
          <a:xfrm>
            <a:off x="5770991" y="5981875"/>
            <a:ext cx="902399" cy="248400"/>
          </a:xfrm>
          <a:prstGeom prst="rect">
            <a:avLst/>
          </a:prstGeom>
          <a:solidFill>
            <a:srgbClr val="86A268"/>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Copperview</a:t>
            </a:r>
          </a:p>
        </p:txBody>
      </p:sp>
      <p:sp>
        <p:nvSpPr>
          <p:cNvPr id="138" name="Shape 138"/>
          <p:cNvSpPr/>
          <p:nvPr/>
        </p:nvSpPr>
        <p:spPr>
          <a:xfrm>
            <a:off x="5770991" y="5651300"/>
            <a:ext cx="902399" cy="248400"/>
          </a:xfrm>
          <a:prstGeom prst="rect">
            <a:avLst/>
          </a:prstGeom>
          <a:solidFill>
            <a:srgbClr val="86A268"/>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E. Midvale</a:t>
            </a:r>
          </a:p>
        </p:txBody>
      </p:sp>
      <p:sp>
        <p:nvSpPr>
          <p:cNvPr id="139" name="Shape 139"/>
          <p:cNvSpPr/>
          <p:nvPr/>
        </p:nvSpPr>
        <p:spPr>
          <a:xfrm>
            <a:off x="5770991" y="5320725"/>
            <a:ext cx="902399" cy="248400"/>
          </a:xfrm>
          <a:prstGeom prst="rect">
            <a:avLst/>
          </a:prstGeom>
          <a:solidFill>
            <a:srgbClr val="86A268"/>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Midvale</a:t>
            </a:r>
          </a:p>
        </p:txBody>
      </p:sp>
      <p:sp>
        <p:nvSpPr>
          <p:cNvPr id="140" name="Shape 140"/>
          <p:cNvSpPr/>
          <p:nvPr/>
        </p:nvSpPr>
        <p:spPr>
          <a:xfrm>
            <a:off x="5762691" y="2418550"/>
            <a:ext cx="902399" cy="248400"/>
          </a:xfrm>
          <a:prstGeom prst="rect">
            <a:avLst/>
          </a:prstGeom>
          <a:solidFill>
            <a:srgbClr val="86A268"/>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Midvale Middle</a:t>
            </a:r>
          </a:p>
        </p:txBody>
      </p:sp>
      <p:sp>
        <p:nvSpPr>
          <p:cNvPr id="141" name="Shape 141"/>
          <p:cNvSpPr/>
          <p:nvPr/>
        </p:nvSpPr>
        <p:spPr>
          <a:xfrm>
            <a:off x="5762691" y="2087975"/>
            <a:ext cx="902399" cy="248400"/>
          </a:xfrm>
          <a:prstGeom prst="rect">
            <a:avLst/>
          </a:prstGeom>
          <a:solidFill>
            <a:srgbClr val="86A268"/>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Hillcrest HS</a:t>
            </a:r>
          </a:p>
        </p:txBody>
      </p:sp>
      <p:sp>
        <p:nvSpPr>
          <p:cNvPr id="142" name="Shape 142"/>
          <p:cNvSpPr/>
          <p:nvPr/>
        </p:nvSpPr>
        <p:spPr>
          <a:xfrm>
            <a:off x="3541198" y="2749100"/>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Ecker Middle</a:t>
            </a:r>
          </a:p>
        </p:txBody>
      </p:sp>
      <p:sp>
        <p:nvSpPr>
          <p:cNvPr id="143" name="Shape 143"/>
          <p:cNvSpPr/>
          <p:nvPr/>
        </p:nvSpPr>
        <p:spPr>
          <a:xfrm>
            <a:off x="4660241" y="6288775"/>
            <a:ext cx="902399" cy="248400"/>
          </a:xfrm>
          <a:prstGeom prst="rect">
            <a:avLst/>
          </a:prstGeom>
          <a:solidFill>
            <a:srgbClr val="86A268"/>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Wasatch</a:t>
            </a:r>
          </a:p>
        </p:txBody>
      </p:sp>
      <p:sp>
        <p:nvSpPr>
          <p:cNvPr id="144" name="Shape 144"/>
          <p:cNvSpPr/>
          <p:nvPr/>
        </p:nvSpPr>
        <p:spPr>
          <a:xfrm>
            <a:off x="4660241" y="5627625"/>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Antelope</a:t>
            </a:r>
          </a:p>
        </p:txBody>
      </p:sp>
      <p:sp>
        <p:nvSpPr>
          <p:cNvPr id="145" name="Shape 145"/>
          <p:cNvSpPr/>
          <p:nvPr/>
        </p:nvSpPr>
        <p:spPr>
          <a:xfrm>
            <a:off x="4651941" y="5297050"/>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S. Clearfield</a:t>
            </a:r>
          </a:p>
        </p:txBody>
      </p:sp>
      <p:sp>
        <p:nvSpPr>
          <p:cNvPr id="146" name="Shape 146"/>
          <p:cNvSpPr/>
          <p:nvPr/>
        </p:nvSpPr>
        <p:spPr>
          <a:xfrm>
            <a:off x="4651941" y="4966475"/>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Doxey</a:t>
            </a:r>
          </a:p>
        </p:txBody>
      </p:sp>
      <p:sp>
        <p:nvSpPr>
          <p:cNvPr id="147" name="Shape 147"/>
          <p:cNvSpPr/>
          <p:nvPr/>
        </p:nvSpPr>
        <p:spPr>
          <a:xfrm>
            <a:off x="4651941" y="2064300"/>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Clearfield HS</a:t>
            </a:r>
          </a:p>
        </p:txBody>
      </p:sp>
      <p:sp>
        <p:nvSpPr>
          <p:cNvPr id="148" name="Shape 148"/>
          <p:cNvSpPr/>
          <p:nvPr/>
        </p:nvSpPr>
        <p:spPr>
          <a:xfrm>
            <a:off x="4660241" y="5958200"/>
            <a:ext cx="902399" cy="248400"/>
          </a:xfrm>
          <a:prstGeom prst="rect">
            <a:avLst/>
          </a:prstGeom>
          <a:solidFill>
            <a:srgbClr val="86A268"/>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Holt</a:t>
            </a:r>
          </a:p>
        </p:txBody>
      </p:sp>
      <p:sp>
        <p:nvSpPr>
          <p:cNvPr id="149" name="Shape 149"/>
          <p:cNvSpPr/>
          <p:nvPr/>
        </p:nvSpPr>
        <p:spPr>
          <a:xfrm>
            <a:off x="4651941" y="2394875"/>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N. Davis Jr</a:t>
            </a:r>
          </a:p>
        </p:txBody>
      </p:sp>
      <p:sp>
        <p:nvSpPr>
          <p:cNvPr id="150" name="Shape 150"/>
          <p:cNvSpPr/>
          <p:nvPr/>
        </p:nvSpPr>
        <p:spPr>
          <a:xfrm>
            <a:off x="1319700" y="3043325"/>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Jefferson Jr</a:t>
            </a:r>
          </a:p>
        </p:txBody>
      </p:sp>
      <p:sp>
        <p:nvSpPr>
          <p:cNvPr id="151" name="Shape 151"/>
          <p:cNvSpPr/>
          <p:nvPr/>
        </p:nvSpPr>
        <p:spPr>
          <a:xfrm>
            <a:off x="2441250" y="2749100"/>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Valley Jr</a:t>
            </a:r>
          </a:p>
        </p:txBody>
      </p:sp>
      <p:sp>
        <p:nvSpPr>
          <p:cNvPr id="152" name="Shape 152"/>
          <p:cNvSpPr/>
          <p:nvPr/>
        </p:nvSpPr>
        <p:spPr>
          <a:xfrm>
            <a:off x="2430450" y="3373762"/>
            <a:ext cx="902399" cy="248400"/>
          </a:xfrm>
          <a:prstGeom prst="rect">
            <a:avLst/>
          </a:prstGeom>
          <a:solidFill>
            <a:srgbClr val="A4C67E"/>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Valley Crest</a:t>
            </a:r>
          </a:p>
        </p:txBody>
      </p:sp>
      <p:sp>
        <p:nvSpPr>
          <p:cNvPr id="153" name="Shape 153"/>
          <p:cNvSpPr/>
          <p:nvPr/>
        </p:nvSpPr>
        <p:spPr>
          <a:xfrm>
            <a:off x="6812922" y="6312450"/>
            <a:ext cx="902399" cy="248400"/>
          </a:xfrm>
          <a:prstGeom prst="rect">
            <a:avLst/>
          </a:prstGeom>
          <a:solidFill>
            <a:srgbClr val="86A268"/>
          </a:solidFill>
          <a:ln>
            <a:noFill/>
          </a:ln>
        </p:spPr>
        <p:txBody>
          <a:bodyPr lIns="91425" tIns="45700" rIns="91425" bIns="45700" anchor="ctr" anchorCtr="0">
            <a:noAutofit/>
          </a:bodyPr>
          <a:lstStyle/>
          <a:p>
            <a:pPr algn="ctr" defTabSz="914400" rtl="0">
              <a:buClr>
                <a:srgbClr val="FFFFFF"/>
              </a:buClr>
              <a:buSzPct val="25000"/>
              <a:buFont typeface="Arial"/>
              <a:buNone/>
            </a:pPr>
            <a:r>
              <a:rPr lang="en-US" sz="1000" kern="1200">
                <a:solidFill>
                  <a:srgbClr val="FFFFFF"/>
                </a:solidFill>
                <a:latin typeface="Calibri"/>
                <a:ea typeface="Calibri"/>
                <a:cs typeface="Calibri"/>
                <a:sym typeface="Calibri"/>
              </a:rPr>
              <a:t>Guadalupe</a:t>
            </a:r>
          </a:p>
        </p:txBody>
      </p:sp>
    </p:spTree>
    <p:extLst>
      <p:ext uri="{BB962C8B-B14F-4D97-AF65-F5344CB8AC3E}">
        <p14:creationId xmlns:p14="http://schemas.microsoft.com/office/powerpoint/2010/main" val="3648987712"/>
      </p:ext>
    </p:extLst>
  </p:cSld>
  <p:clrMapOvr>
    <a:masterClrMapping/>
  </p:clrMapOvr>
  <p:transition xmlns:p14="http://schemas.microsoft.com/office/powerpoint/2010/mai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Shape 144"/>
          <p:cNvPicPr preferRelativeResize="0"/>
          <p:nvPr/>
        </p:nvPicPr>
        <p:blipFill>
          <a:blip r:embed="rId3">
            <a:alphaModFix/>
          </a:blip>
          <a:stretch>
            <a:fillRect/>
          </a:stretch>
        </p:blipFill>
        <p:spPr>
          <a:xfrm>
            <a:off x="2239350" y="1901188"/>
            <a:ext cx="5456850" cy="4499612"/>
          </a:xfrm>
          <a:prstGeom prst="rect">
            <a:avLst/>
          </a:prstGeom>
          <a:noFill/>
          <a:ln>
            <a:noFill/>
          </a:ln>
        </p:spPr>
      </p:pic>
      <p:sp>
        <p:nvSpPr>
          <p:cNvPr id="145" name="Shape 145"/>
          <p:cNvSpPr txBox="1"/>
          <p:nvPr/>
        </p:nvSpPr>
        <p:spPr>
          <a:xfrm>
            <a:off x="1260151" y="1131576"/>
            <a:ext cx="6969599" cy="651599"/>
          </a:xfrm>
          <a:prstGeom prst="rect">
            <a:avLst/>
          </a:prstGeom>
          <a:noFill/>
          <a:ln>
            <a:noFill/>
          </a:ln>
        </p:spPr>
        <p:txBody>
          <a:bodyPr lIns="91425" tIns="91425" rIns="91425" bIns="91425" anchor="t" anchorCtr="0">
            <a:noAutofit/>
          </a:bodyPr>
          <a:lstStyle/>
          <a:p>
            <a:pPr algn="ctr" defTabSz="914400" rtl="0"/>
            <a:r>
              <a:rPr lang="en" kern="1200">
                <a:solidFill>
                  <a:prstClr val="black"/>
                </a:solidFill>
                <a:latin typeface="Calibri"/>
              </a:rPr>
              <a:t>As measured by DIBELS, the % of 3rd graders proficient increased in every school and every community</a:t>
            </a:r>
          </a:p>
        </p:txBody>
      </p:sp>
      <p:sp>
        <p:nvSpPr>
          <p:cNvPr id="2" name="Title 1"/>
          <p:cNvSpPr>
            <a:spLocks noGrp="1"/>
          </p:cNvSpPr>
          <p:nvPr>
            <p:ph type="title"/>
          </p:nvPr>
        </p:nvSpPr>
        <p:spPr/>
        <p:txBody>
          <a:bodyPr/>
          <a:lstStyle/>
          <a:p>
            <a:r>
              <a:rPr lang="en-US" dirty="0" smtClean="0"/>
              <a:t>3</a:t>
            </a:r>
            <a:r>
              <a:rPr lang="en-US" baseline="30000" dirty="0" smtClean="0"/>
              <a:t>rd</a:t>
            </a:r>
            <a:r>
              <a:rPr lang="en-US" dirty="0" smtClean="0"/>
              <a:t> Grade Reading - DIBELS</a:t>
            </a:r>
            <a:endParaRPr lang="en-US" dirty="0"/>
          </a:p>
        </p:txBody>
      </p:sp>
    </p:spTree>
    <p:extLst>
      <p:ext uri="{BB962C8B-B14F-4D97-AF65-F5344CB8AC3E}">
        <p14:creationId xmlns:p14="http://schemas.microsoft.com/office/powerpoint/2010/main" val="82730750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lcaCovWM0ESHihdgtU1Nx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N48Z0vlDl0GsyL2qSCub7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p_.48YqgGkirY5YFvLyRp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3zbAI.WTBkWMiOEmdD5Yl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WZT2p4YmA0KFA5_xPYApSA"/>
</p:tagLst>
</file>

<file path=ppt/theme/theme1.xml><?xml version="1.0" encoding="utf-8"?>
<a:theme xmlns:a="http://schemas.openxmlformats.org/drawingml/2006/main" name="Default">
  <a:themeElements>
    <a:clrScheme name="Default">
      <a:dk1>
        <a:srgbClr val="003663"/>
      </a:dk1>
      <a:lt1>
        <a:srgbClr val="FFFFFF"/>
      </a:lt1>
      <a:dk2>
        <a:srgbClr val="A7A7A7"/>
      </a:dk2>
      <a:lt2>
        <a:srgbClr val="535353"/>
      </a:lt2>
      <a:accent1>
        <a:srgbClr val="0088A3"/>
      </a:accent1>
      <a:accent2>
        <a:srgbClr val="F15827"/>
      </a:accent2>
      <a:accent3>
        <a:srgbClr val="92C83E"/>
      </a:accent3>
      <a:accent4>
        <a:srgbClr val="FDB713"/>
      </a:accent4>
      <a:accent5>
        <a:srgbClr val="C4161C"/>
      </a:accent5>
      <a:accent6>
        <a:srgbClr val="003663"/>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88A3"/>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3663"/>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88A3"/>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3663"/>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ommit Blue Content Page w/o Logo">
  <a:themeElements>
    <a:clrScheme name="Commit!">
      <a:dk1>
        <a:srgbClr val="003663"/>
      </a:dk1>
      <a:lt1>
        <a:srgbClr val="FFFFFF"/>
      </a:lt1>
      <a:dk2>
        <a:srgbClr val="003663"/>
      </a:dk2>
      <a:lt2>
        <a:srgbClr val="FFFFFF"/>
      </a:lt2>
      <a:accent1>
        <a:srgbClr val="0088A3"/>
      </a:accent1>
      <a:accent2>
        <a:srgbClr val="F15827"/>
      </a:accent2>
      <a:accent3>
        <a:srgbClr val="92C83E"/>
      </a:accent3>
      <a:accent4>
        <a:srgbClr val="FDB713"/>
      </a:accent4>
      <a:accent5>
        <a:srgbClr val="C4161C"/>
      </a:accent5>
      <a:accent6>
        <a:srgbClr val="003663"/>
      </a:accent6>
      <a:hlink>
        <a:srgbClr val="0088A3"/>
      </a:hlink>
      <a:folHlink>
        <a:srgbClr val="A5A5A5"/>
      </a:folHlink>
    </a:clrScheme>
    <a:fontScheme name="Commit!">
      <a:majorFont>
        <a:latin typeface="Gotham-Book"/>
        <a:ea typeface=""/>
        <a:cs typeface=""/>
      </a:majorFont>
      <a:minorFont>
        <a:latin typeface="Gotham-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dirty="0" smtClean="0">
            <a:solidFill>
              <a:schemeClr val="bg1"/>
            </a:solidFill>
            <a:latin typeface="Gotham-Book"/>
            <a:cs typeface="Gotham-Book"/>
          </a:defRPr>
        </a:defPPr>
      </a:lstStyle>
    </a:txDef>
  </a:objectDefaults>
  <a:extraClrSchemeLst/>
  <a:extLst>
    <a:ext uri="{05A4C25C-085E-4340-85A3-A5531E510DB2}">
      <thm15:themeFamily xmlns:thm15="http://schemas.microsoft.com/office/thememl/2012/main" xmlns="" name="Presentation3" id="{79F8839D-FEBA-4325-A205-266597F44BA0}" vid="{18B8DC81-9166-441A-B880-97E5DAC721A0}"/>
    </a:ext>
  </a:extLst>
</a:theme>
</file>

<file path=ppt/theme/theme3.xml><?xml version="1.0" encoding="utf-8"?>
<a:theme xmlns:a="http://schemas.openxmlformats.org/drawingml/2006/main" name="6_Commit Blue Content Page">
  <a:themeElements>
    <a:clrScheme name="Commit!">
      <a:dk1>
        <a:srgbClr val="003663"/>
      </a:dk1>
      <a:lt1>
        <a:srgbClr val="FFFFFF"/>
      </a:lt1>
      <a:dk2>
        <a:srgbClr val="003663"/>
      </a:dk2>
      <a:lt2>
        <a:srgbClr val="FFFFFF"/>
      </a:lt2>
      <a:accent1>
        <a:srgbClr val="0088A3"/>
      </a:accent1>
      <a:accent2>
        <a:srgbClr val="F15827"/>
      </a:accent2>
      <a:accent3>
        <a:srgbClr val="92C83E"/>
      </a:accent3>
      <a:accent4>
        <a:srgbClr val="FDB713"/>
      </a:accent4>
      <a:accent5>
        <a:srgbClr val="C4161C"/>
      </a:accent5>
      <a:accent6>
        <a:srgbClr val="003663"/>
      </a:accent6>
      <a:hlink>
        <a:srgbClr val="0088A3"/>
      </a:hlink>
      <a:folHlink>
        <a:srgbClr val="A5A5A5"/>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sz="1050" dirty="0" smtClean="0"/>
        </a:defPPr>
      </a:lstStyle>
      <a:style>
        <a:lnRef idx="1">
          <a:schemeClr val="accent1"/>
        </a:lnRef>
        <a:fillRef idx="3">
          <a:schemeClr val="accent1"/>
        </a:fillRef>
        <a:effectRef idx="2">
          <a:schemeClr val="accent1"/>
        </a:effectRef>
        <a:fontRef idx="minor">
          <a:schemeClr val="lt1"/>
        </a:fontRef>
      </a:style>
    </a:spDef>
    <a:lnDef>
      <a:spPr>
        <a:ln>
          <a:tailEnd type="triangl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smtClean="0">
            <a:latin typeface="+mn-lt"/>
            <a:cs typeface="Gotham-Book"/>
          </a:defRPr>
        </a:defPPr>
      </a:lstStyle>
    </a:txDef>
  </a:objectDefaults>
  <a:extraClrSchemeLst/>
  <a:extLst>
    <a:ext uri="{05A4C25C-085E-4340-85A3-A5531E510DB2}">
      <thm15:themeFamily xmlns="" xmlns:thm15="http://schemas.microsoft.com/office/thememl/2012/main" name="Presentation3" id="{D96CCF2B-12FB-48AD-BE11-9E4DA2BD86DB}" vid="{BDF91F19-C041-48CE-94D9-AF57D7A8947A}"/>
    </a:ext>
  </a:extLst>
</a:theme>
</file>

<file path=ppt/theme/theme4.xml><?xml version="1.0" encoding="utf-8"?>
<a:theme xmlns:a="http://schemas.openxmlformats.org/drawingml/2006/main" name="7_Commit Blue Content Page">
  <a:themeElements>
    <a:clrScheme name="Commit!">
      <a:dk1>
        <a:srgbClr val="003663"/>
      </a:dk1>
      <a:lt1>
        <a:srgbClr val="FFFFFF"/>
      </a:lt1>
      <a:dk2>
        <a:srgbClr val="003663"/>
      </a:dk2>
      <a:lt2>
        <a:srgbClr val="FFFFFF"/>
      </a:lt2>
      <a:accent1>
        <a:srgbClr val="0088A3"/>
      </a:accent1>
      <a:accent2>
        <a:srgbClr val="F15827"/>
      </a:accent2>
      <a:accent3>
        <a:srgbClr val="92C83E"/>
      </a:accent3>
      <a:accent4>
        <a:srgbClr val="FDB713"/>
      </a:accent4>
      <a:accent5>
        <a:srgbClr val="C4161C"/>
      </a:accent5>
      <a:accent6>
        <a:srgbClr val="003663"/>
      </a:accent6>
      <a:hlink>
        <a:srgbClr val="0088A3"/>
      </a:hlink>
      <a:folHlink>
        <a:srgbClr val="A5A5A5"/>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sz="1050" dirty="0" smtClean="0"/>
        </a:defPPr>
      </a:lstStyle>
      <a:style>
        <a:lnRef idx="1">
          <a:schemeClr val="accent1"/>
        </a:lnRef>
        <a:fillRef idx="3">
          <a:schemeClr val="accent1"/>
        </a:fillRef>
        <a:effectRef idx="2">
          <a:schemeClr val="accent1"/>
        </a:effectRef>
        <a:fontRef idx="minor">
          <a:schemeClr val="lt1"/>
        </a:fontRef>
      </a:style>
    </a:spDef>
    <a:lnDef>
      <a:spPr>
        <a:ln>
          <a:tailEnd type="triangl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smtClean="0">
            <a:latin typeface="+mn-lt"/>
            <a:cs typeface="Gotham-Book"/>
          </a:defRPr>
        </a:defPPr>
      </a:lstStyle>
    </a:txDef>
  </a:objectDefaults>
  <a:extraClrSchemeLst/>
  <a:extLst>
    <a:ext uri="{05A4C25C-085E-4340-85A3-A5531E510DB2}">
      <thm15:themeFamily xmlns="" xmlns:thm15="http://schemas.microsoft.com/office/thememl/2012/main" name="Presentation3" id="{D96CCF2B-12FB-48AD-BE11-9E4DA2BD86DB}" vid="{BDF91F19-C041-48CE-94D9-AF57D7A8947A}"/>
    </a:ext>
  </a:extLst>
</a:theme>
</file>

<file path=ppt/theme/theme5.xml><?xml version="1.0" encoding="utf-8"?>
<a:theme xmlns:a="http://schemas.openxmlformats.org/drawingml/2006/main" name="2_Commit Blue Content Page">
  <a:themeElements>
    <a:clrScheme name="Commit!">
      <a:dk1>
        <a:srgbClr val="003663"/>
      </a:dk1>
      <a:lt1>
        <a:srgbClr val="FFFFFF"/>
      </a:lt1>
      <a:dk2>
        <a:srgbClr val="003663"/>
      </a:dk2>
      <a:lt2>
        <a:srgbClr val="FFFFFF"/>
      </a:lt2>
      <a:accent1>
        <a:srgbClr val="0088A3"/>
      </a:accent1>
      <a:accent2>
        <a:srgbClr val="F15827"/>
      </a:accent2>
      <a:accent3>
        <a:srgbClr val="92C83E"/>
      </a:accent3>
      <a:accent4>
        <a:srgbClr val="FDB713"/>
      </a:accent4>
      <a:accent5>
        <a:srgbClr val="C4161C"/>
      </a:accent5>
      <a:accent6>
        <a:srgbClr val="003663"/>
      </a:accent6>
      <a:hlink>
        <a:srgbClr val="0088A3"/>
      </a:hlink>
      <a:folHlink>
        <a:srgbClr val="A5A5A5"/>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sz="1050" dirty="0" smtClean="0"/>
        </a:defPPr>
      </a:lstStyle>
      <a:style>
        <a:lnRef idx="1">
          <a:schemeClr val="accent1"/>
        </a:lnRef>
        <a:fillRef idx="3">
          <a:schemeClr val="accent1"/>
        </a:fillRef>
        <a:effectRef idx="2">
          <a:schemeClr val="accent1"/>
        </a:effectRef>
        <a:fontRef idx="minor">
          <a:schemeClr val="lt1"/>
        </a:fontRef>
      </a:style>
    </a:spDef>
    <a:lnDef>
      <a:spPr>
        <a:ln>
          <a:tailEnd type="triangl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smtClean="0">
            <a:solidFill>
              <a:schemeClr val="bg1"/>
            </a:solidFill>
            <a:latin typeface="+mn-lt"/>
            <a:cs typeface="Gotham-Book"/>
          </a:defRPr>
        </a:defPPr>
      </a:lstStyle>
    </a:txDef>
  </a:objectDefaults>
  <a:extraClrSchemeLst/>
  <a:extLst>
    <a:ext uri="{05A4C25C-085E-4340-85A3-A5531E510DB2}">
      <thm15:themeFamily xmlns="" xmlns:thm15="http://schemas.microsoft.com/office/thememl/2012/main" name="Presentation3" id="{D96CCF2B-12FB-48AD-BE11-9E4DA2BD86DB}" vid="{BDF91F19-C041-48CE-94D9-AF57D7A8947A}"/>
    </a:ext>
  </a:extLst>
</a:theme>
</file>

<file path=ppt/theme/theme6.xml><?xml version="1.0" encoding="utf-8"?>
<a:theme xmlns:a="http://schemas.openxmlformats.org/drawingml/2006/main" name="8_Commit Blue Content Page">
  <a:themeElements>
    <a:clrScheme name="Commit!">
      <a:dk1>
        <a:srgbClr val="003663"/>
      </a:dk1>
      <a:lt1>
        <a:srgbClr val="FFFFFF"/>
      </a:lt1>
      <a:dk2>
        <a:srgbClr val="003663"/>
      </a:dk2>
      <a:lt2>
        <a:srgbClr val="FFFFFF"/>
      </a:lt2>
      <a:accent1>
        <a:srgbClr val="0088A3"/>
      </a:accent1>
      <a:accent2>
        <a:srgbClr val="F15827"/>
      </a:accent2>
      <a:accent3>
        <a:srgbClr val="92C83E"/>
      </a:accent3>
      <a:accent4>
        <a:srgbClr val="FDB713"/>
      </a:accent4>
      <a:accent5>
        <a:srgbClr val="C4161C"/>
      </a:accent5>
      <a:accent6>
        <a:srgbClr val="003663"/>
      </a:accent6>
      <a:hlink>
        <a:srgbClr val="0088A3"/>
      </a:hlink>
      <a:folHlink>
        <a:srgbClr val="A5A5A5"/>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sz="1050" dirty="0" smtClean="0"/>
        </a:defPPr>
      </a:lstStyle>
      <a:style>
        <a:lnRef idx="1">
          <a:schemeClr val="accent1"/>
        </a:lnRef>
        <a:fillRef idx="3">
          <a:schemeClr val="accent1"/>
        </a:fillRef>
        <a:effectRef idx="2">
          <a:schemeClr val="accent1"/>
        </a:effectRef>
        <a:fontRef idx="minor">
          <a:schemeClr val="lt1"/>
        </a:fontRef>
      </a:style>
    </a:spDef>
    <a:lnDef>
      <a:spPr>
        <a:ln>
          <a:tailEnd type="triangl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smtClean="0">
            <a:latin typeface="+mn-lt"/>
            <a:cs typeface="Gotham-Book"/>
          </a:defRPr>
        </a:defPPr>
      </a:lstStyle>
    </a:txDef>
  </a:objectDefaults>
  <a:extraClrSchemeLst/>
  <a:extLst>
    <a:ext uri="{05A4C25C-085E-4340-85A3-A5531E510DB2}">
      <thm15:themeFamily xmlns:thm15="http://schemas.microsoft.com/office/thememl/2012/main" xmlns="" name="Presentation3" id="{D96CCF2B-12FB-48AD-BE11-9E4DA2BD86DB}" vid="{BDF91F19-C041-48CE-94D9-AF57D7A8947A}"/>
    </a:ext>
  </a:extLst>
</a:theme>
</file>

<file path=ppt/theme/theme7.xml><?xml version="1.0" encoding="utf-8"?>
<a:theme xmlns:a="http://schemas.openxmlformats.org/drawingml/2006/main" name="9_Commit Blue Content Page">
  <a:themeElements>
    <a:clrScheme name="Commit!">
      <a:dk1>
        <a:srgbClr val="003663"/>
      </a:dk1>
      <a:lt1>
        <a:srgbClr val="FFFFFF"/>
      </a:lt1>
      <a:dk2>
        <a:srgbClr val="003663"/>
      </a:dk2>
      <a:lt2>
        <a:srgbClr val="FFFFFF"/>
      </a:lt2>
      <a:accent1>
        <a:srgbClr val="0088A3"/>
      </a:accent1>
      <a:accent2>
        <a:srgbClr val="F15827"/>
      </a:accent2>
      <a:accent3>
        <a:srgbClr val="92C83E"/>
      </a:accent3>
      <a:accent4>
        <a:srgbClr val="FDB713"/>
      </a:accent4>
      <a:accent5>
        <a:srgbClr val="C4161C"/>
      </a:accent5>
      <a:accent6>
        <a:srgbClr val="003663"/>
      </a:accent6>
      <a:hlink>
        <a:srgbClr val="0088A3"/>
      </a:hlink>
      <a:folHlink>
        <a:srgbClr val="A5A5A5"/>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sz="1050" dirty="0" smtClean="0"/>
        </a:defPPr>
      </a:lstStyle>
      <a:style>
        <a:lnRef idx="1">
          <a:schemeClr val="accent1"/>
        </a:lnRef>
        <a:fillRef idx="3">
          <a:schemeClr val="accent1"/>
        </a:fillRef>
        <a:effectRef idx="2">
          <a:schemeClr val="accent1"/>
        </a:effectRef>
        <a:fontRef idx="minor">
          <a:schemeClr val="lt1"/>
        </a:fontRef>
      </a:style>
    </a:spDef>
    <a:lnDef>
      <a:spPr>
        <a:ln>
          <a:tailEnd type="triangl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smtClean="0">
            <a:latin typeface="+mn-lt"/>
            <a:cs typeface="Gotham-Book"/>
          </a:defRPr>
        </a:defPPr>
      </a:lstStyle>
    </a:txDef>
  </a:objectDefaults>
  <a:extraClrSchemeLst/>
  <a:extLst>
    <a:ext uri="{05A4C25C-085E-4340-85A3-A5531E510DB2}">
      <thm15:themeFamily xmlns:thm15="http://schemas.microsoft.com/office/thememl/2012/main" xmlns="" name="Presentation3" id="{D96CCF2B-12FB-48AD-BE11-9E4DA2BD86DB}" vid="{BDF91F19-C041-48CE-94D9-AF57D7A8947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Default">
  <a:themeElements>
    <a:clrScheme name="Default">
      <a:dk1>
        <a:srgbClr val="000000"/>
      </a:dk1>
      <a:lt1>
        <a:srgbClr val="FFFFFF"/>
      </a:lt1>
      <a:dk2>
        <a:srgbClr val="A7A7A7"/>
      </a:dk2>
      <a:lt2>
        <a:srgbClr val="535353"/>
      </a:lt2>
      <a:accent1>
        <a:srgbClr val="0088A3"/>
      </a:accent1>
      <a:accent2>
        <a:srgbClr val="F15827"/>
      </a:accent2>
      <a:accent3>
        <a:srgbClr val="92C83E"/>
      </a:accent3>
      <a:accent4>
        <a:srgbClr val="FDB713"/>
      </a:accent4>
      <a:accent5>
        <a:srgbClr val="C4161C"/>
      </a:accent5>
      <a:accent6>
        <a:srgbClr val="003663"/>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88A3"/>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3663"/>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88A3"/>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3663"/>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ommit!">
    <a:dk1>
      <a:srgbClr val="003663"/>
    </a:dk1>
    <a:lt1>
      <a:srgbClr val="FFFFFF"/>
    </a:lt1>
    <a:dk2>
      <a:srgbClr val="003663"/>
    </a:dk2>
    <a:lt2>
      <a:srgbClr val="FFFFFF"/>
    </a:lt2>
    <a:accent1>
      <a:srgbClr val="0088A3"/>
    </a:accent1>
    <a:accent2>
      <a:srgbClr val="F15827"/>
    </a:accent2>
    <a:accent3>
      <a:srgbClr val="92C83E"/>
    </a:accent3>
    <a:accent4>
      <a:srgbClr val="FDB713"/>
    </a:accent4>
    <a:accent5>
      <a:srgbClr val="C4161C"/>
    </a:accent5>
    <a:accent6>
      <a:srgbClr val="003663"/>
    </a:accent6>
    <a:hlink>
      <a:srgbClr val="0088A3"/>
    </a:hlink>
    <a:folHlink>
      <a:srgbClr val="A5A5A5"/>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405</TotalTime>
  <Words>2453</Words>
  <Application>Microsoft Macintosh PowerPoint</Application>
  <PresentationFormat>On-screen Show (4:3)</PresentationFormat>
  <Paragraphs>380</Paragraphs>
  <Slides>34</Slides>
  <Notes>17</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34</vt:i4>
      </vt:variant>
    </vt:vector>
  </HeadingPairs>
  <TitlesOfParts>
    <vt:vector size="43" baseType="lpstr">
      <vt:lpstr>Default</vt:lpstr>
      <vt:lpstr>Commit Blue Content Page w/o Logo</vt:lpstr>
      <vt:lpstr>6_Commit Blue Content Page</vt:lpstr>
      <vt:lpstr>7_Commit Blue Content Page</vt:lpstr>
      <vt:lpstr>2_Commit Blue Content Page</vt:lpstr>
      <vt:lpstr>8_Commit Blue Content Page</vt:lpstr>
      <vt:lpstr>9_Commit Blue Content Page</vt:lpstr>
      <vt:lpstr>1_Office Theme</vt:lpstr>
      <vt:lpstr>think-cell Slide</vt:lpstr>
      <vt:lpstr>Introductions</vt:lpstr>
      <vt:lpstr>UWSL Promise Partnerships</vt:lpstr>
      <vt:lpstr>PowerPoint Presentation</vt:lpstr>
      <vt:lpstr>PowerPoint Presentation</vt:lpstr>
      <vt:lpstr>PowerPoint Presentation</vt:lpstr>
      <vt:lpstr>PowerPoint Presentation</vt:lpstr>
      <vt:lpstr>PowerPoint Presentation</vt:lpstr>
      <vt:lpstr>Integrated Infrastructure</vt:lpstr>
      <vt:lpstr>3rd Grade Reading - DIBELS</vt:lpstr>
      <vt:lpstr>  Eighth Grade students at Community Schools grew as much or more than 8th graders statewide on Math</vt:lpstr>
      <vt:lpstr>Chronic Absenteeism Declined</vt:lpstr>
      <vt:lpstr>PowerPoint Presentation</vt:lpstr>
      <vt:lpstr>Moving to Scale</vt:lpstr>
      <vt:lpstr>The Commit! Partnership</vt:lpstr>
      <vt:lpstr>Dallas County in Context</vt:lpstr>
      <vt:lpstr>11 Cradle to Career Community Outcomes  Anchor our Work</vt:lpstr>
      <vt:lpstr>Opportunities across the Pipeline</vt:lpstr>
      <vt:lpstr>Opportunities in the Pipeline</vt:lpstr>
      <vt:lpstr>Opportunities in the Pipeline</vt:lpstr>
      <vt:lpstr>Nearly 170 Partners Collaborating to Tackle These Challenges </vt:lpstr>
      <vt:lpstr>Commit! Partnership Role</vt:lpstr>
      <vt:lpstr>Meaningful Growth since 2011-12 14,500+ Additional Students Meeting Benchmarks</vt:lpstr>
      <vt:lpstr>3 Mutually Reinforcing Strategies</vt:lpstr>
      <vt:lpstr>“If I send an A student home to an F community, all of a sudden he has a C life.”</vt:lpstr>
      <vt:lpstr>South Oak Cliff Early Learning Network What Actions is the Partnership Taking?</vt:lpstr>
      <vt:lpstr>SOC significantly increased # of students registering early for pre-K in 2015</vt:lpstr>
      <vt:lpstr>76% of students in SOC summer network did not experience summer learning loss</vt:lpstr>
      <vt:lpstr>SOC increased student literacy growth across the board since 2012-13</vt:lpstr>
      <vt:lpstr>BACHMAN LAKE TOGETHER</vt:lpstr>
      <vt:lpstr>ZFFC/Bachman Lake Together Organizational Structure</vt:lpstr>
      <vt:lpstr>2010-13 BOUNDARY MAP  &amp; STATS FOR  ZIP CODE 75220</vt:lpstr>
      <vt:lpstr>TOTALS OF CHILDREN AND PARENTS SERVED BY BACHMAN LAKE TOGETHER</vt:lpstr>
      <vt:lpstr>Parent as Change Agent </vt:lpstr>
      <vt:lpstr>A Principal’s Testimonial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Nothing Moves Without Engagement:  Community Development in Collective Impact   October 9, 2015</dc:title>
  <dc:creator>Rodriguez</dc:creator>
  <cp:lastModifiedBy>Jonathan Feinstein</cp:lastModifiedBy>
  <cp:revision>23</cp:revision>
  <dcterms:modified xsi:type="dcterms:W3CDTF">2015-11-15T19:02:44Z</dcterms:modified>
</cp:coreProperties>
</file>